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3" r:id="rId2"/>
  </p:sldMasterIdLst>
  <p:notesMasterIdLst>
    <p:notesMasterId r:id="rId44"/>
  </p:notesMasterIdLst>
  <p:sldIdLst>
    <p:sldId id="320" r:id="rId3"/>
    <p:sldId id="311" r:id="rId4"/>
    <p:sldId id="445" r:id="rId5"/>
    <p:sldId id="405" r:id="rId6"/>
    <p:sldId id="406" r:id="rId7"/>
    <p:sldId id="409" r:id="rId8"/>
    <p:sldId id="414" r:id="rId9"/>
    <p:sldId id="415" r:id="rId10"/>
    <p:sldId id="410" r:id="rId11"/>
    <p:sldId id="411" r:id="rId12"/>
    <p:sldId id="441" r:id="rId13"/>
    <p:sldId id="442" r:id="rId14"/>
    <p:sldId id="443" r:id="rId15"/>
    <p:sldId id="407" r:id="rId16"/>
    <p:sldId id="408" r:id="rId17"/>
    <p:sldId id="444" r:id="rId18"/>
    <p:sldId id="413" r:id="rId19"/>
    <p:sldId id="372" r:id="rId20"/>
    <p:sldId id="373" r:id="rId21"/>
    <p:sldId id="374" r:id="rId22"/>
    <p:sldId id="375" r:id="rId23"/>
    <p:sldId id="376" r:id="rId24"/>
    <p:sldId id="423" r:id="rId25"/>
    <p:sldId id="424" r:id="rId26"/>
    <p:sldId id="425" r:id="rId27"/>
    <p:sldId id="426" r:id="rId28"/>
    <p:sldId id="427" r:id="rId29"/>
    <p:sldId id="428" r:id="rId30"/>
    <p:sldId id="435" r:id="rId31"/>
    <p:sldId id="439" r:id="rId32"/>
    <p:sldId id="420" r:id="rId33"/>
    <p:sldId id="429" r:id="rId34"/>
    <p:sldId id="430" r:id="rId35"/>
    <p:sldId id="431" r:id="rId36"/>
    <p:sldId id="432" r:id="rId37"/>
    <p:sldId id="433" r:id="rId38"/>
    <p:sldId id="434" r:id="rId39"/>
    <p:sldId id="436" r:id="rId40"/>
    <p:sldId id="440" r:id="rId41"/>
    <p:sldId id="310" r:id="rId42"/>
    <p:sldId id="3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9C6C"/>
    <a:srgbClr val="F5DC92"/>
    <a:srgbClr val="F8F7F4"/>
    <a:srgbClr val="4E3629"/>
    <a:srgbClr val="D1350F"/>
    <a:srgbClr val="445058"/>
    <a:srgbClr val="AE562C"/>
    <a:srgbClr val="50704A"/>
    <a:srgbClr val="AC4B3B"/>
    <a:srgbClr val="E0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50" autoAdjust="0"/>
    <p:restoredTop sz="81769" autoAdjust="0"/>
  </p:normalViewPr>
  <p:slideViewPr>
    <p:cSldViewPr snapToGrid="0">
      <p:cViewPr varScale="1">
        <p:scale>
          <a:sx n="99" d="100"/>
          <a:sy n="99" d="100"/>
        </p:scale>
        <p:origin x="1472" y="17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B44CE8-DC1B-4AB0-B1C9-6A507D0FB7D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8B551FBD-0894-46FD-BF35-C094CC96EC17}">
      <dgm:prSet phldrT="[Text]"/>
      <dgm:spPr>
        <a:solidFill>
          <a:schemeClr val="lt1">
            <a:hueOff val="0"/>
            <a:satOff val="0"/>
            <a:lumOff val="0"/>
            <a:alpha val="17000"/>
          </a:schemeClr>
        </a:solidFill>
      </dgm:spPr>
      <dgm:t>
        <a:bodyPr/>
        <a:lstStyle/>
        <a:p>
          <a:r>
            <a:rPr lang="en-US" dirty="0">
              <a:latin typeface="Oracle Sans" panose="020B0503020204020204" pitchFamily="34" charset="0"/>
              <a:cs typeface="Oracle Sans" panose="020B0503020204020204" pitchFamily="34" charset="0"/>
            </a:rPr>
            <a:t>Application Packaging</a:t>
          </a:r>
        </a:p>
      </dgm:t>
    </dgm:pt>
    <dgm:pt modelId="{D2BCE7BA-5390-4500-804D-82593B1BC71F}" type="parTrans" cxnId="{F6B8085A-4369-42CA-B65D-AAAE4AC0AD1F}">
      <dgm:prSet/>
      <dgm:spPr/>
      <dgm:t>
        <a:bodyPr/>
        <a:lstStyle/>
        <a:p>
          <a:endParaRPr lang="en-US">
            <a:latin typeface="Oracle Sans" panose="020B0503020204020204" pitchFamily="34" charset="0"/>
            <a:cs typeface="Oracle Sans" panose="020B0503020204020204" pitchFamily="34" charset="0"/>
          </a:endParaRPr>
        </a:p>
      </dgm:t>
    </dgm:pt>
    <dgm:pt modelId="{94F57D40-7CA0-46EB-AA9D-536CEE291C2B}" type="sibTrans" cxnId="{F6B8085A-4369-42CA-B65D-AAAE4AC0AD1F}">
      <dgm:prSet/>
      <dgm:spPr/>
      <dgm:t>
        <a:bodyPr/>
        <a:lstStyle/>
        <a:p>
          <a:endParaRPr lang="en-US">
            <a:latin typeface="Oracle Sans" panose="020B0503020204020204" pitchFamily="34" charset="0"/>
            <a:cs typeface="Oracle Sans" panose="020B0503020204020204" pitchFamily="34" charset="0"/>
          </a:endParaRPr>
        </a:p>
      </dgm:t>
    </dgm:pt>
    <dgm:pt modelId="{A68E30E6-F8A2-4699-98E8-CCA26B15BDCA}">
      <dgm:prSet phldrT="[Text]"/>
      <dgm:spPr/>
      <dgm:t>
        <a:bodyPr/>
        <a:lstStyle/>
        <a:p>
          <a:r>
            <a:rPr lang="en-US" dirty="0">
              <a:latin typeface="Oracle Sans" panose="020B0503020204020204" pitchFamily="34" charset="0"/>
              <a:cs typeface="Oracle Sans" panose="020B0503020204020204" pitchFamily="34" charset="0"/>
            </a:rPr>
            <a:t>Package applications with supporting environment in immutable, portable containers</a:t>
          </a:r>
        </a:p>
      </dgm:t>
    </dgm:pt>
    <dgm:pt modelId="{E941BFF0-D3B4-4091-A9E9-6024404C719C}" type="parTrans" cxnId="{3F753A4A-C8DF-44C8-869E-8981B3E7417E}">
      <dgm:prSet/>
      <dgm:spPr/>
      <dgm:t>
        <a:bodyPr/>
        <a:lstStyle/>
        <a:p>
          <a:endParaRPr lang="en-US">
            <a:latin typeface="Oracle Sans" panose="020B0503020204020204" pitchFamily="34" charset="0"/>
            <a:cs typeface="Oracle Sans" panose="020B0503020204020204" pitchFamily="34" charset="0"/>
          </a:endParaRPr>
        </a:p>
      </dgm:t>
    </dgm:pt>
    <dgm:pt modelId="{40CBA2F3-30D2-4AF7-89E7-010D61933179}" type="sibTrans" cxnId="{3F753A4A-C8DF-44C8-869E-8981B3E7417E}">
      <dgm:prSet/>
      <dgm:spPr/>
      <dgm:t>
        <a:bodyPr/>
        <a:lstStyle/>
        <a:p>
          <a:endParaRPr lang="en-US">
            <a:latin typeface="Oracle Sans" panose="020B0503020204020204" pitchFamily="34" charset="0"/>
            <a:cs typeface="Oracle Sans" panose="020B0503020204020204" pitchFamily="34" charset="0"/>
          </a:endParaRPr>
        </a:p>
      </dgm:t>
    </dgm:pt>
    <dgm:pt modelId="{451AFA38-84D4-43A0-9B6E-B948ABA71CE0}">
      <dgm:prSet phldrT="[Text]"/>
      <dgm:spPr>
        <a:solidFill>
          <a:schemeClr val="lt1">
            <a:hueOff val="0"/>
            <a:satOff val="0"/>
            <a:lumOff val="0"/>
            <a:alpha val="16000"/>
          </a:schemeClr>
        </a:solidFill>
      </dgm:spPr>
      <dgm:t>
        <a:bodyPr/>
        <a:lstStyle/>
        <a:p>
          <a:r>
            <a:rPr lang="en-US" dirty="0">
              <a:latin typeface="Oracle Sans" panose="020B0503020204020204" pitchFamily="34" charset="0"/>
              <a:cs typeface="Oracle Sans" panose="020B0503020204020204" pitchFamily="34" charset="0"/>
            </a:rPr>
            <a:t>Infrastructure Consolidation</a:t>
          </a:r>
        </a:p>
      </dgm:t>
    </dgm:pt>
    <dgm:pt modelId="{B3F77567-FBE7-4F5C-87DA-3C3D259E51DA}" type="parTrans" cxnId="{77EA3C3A-C54B-486E-9305-B917D380C3B1}">
      <dgm:prSet/>
      <dgm:spPr/>
      <dgm:t>
        <a:bodyPr/>
        <a:lstStyle/>
        <a:p>
          <a:endParaRPr lang="en-US">
            <a:latin typeface="Oracle Sans" panose="020B0503020204020204" pitchFamily="34" charset="0"/>
            <a:cs typeface="Oracle Sans" panose="020B0503020204020204" pitchFamily="34" charset="0"/>
          </a:endParaRPr>
        </a:p>
      </dgm:t>
    </dgm:pt>
    <dgm:pt modelId="{C8EBC4A7-6455-4E03-9B85-BF27D3142229}" type="sibTrans" cxnId="{77EA3C3A-C54B-486E-9305-B917D380C3B1}">
      <dgm:prSet/>
      <dgm:spPr/>
      <dgm:t>
        <a:bodyPr/>
        <a:lstStyle/>
        <a:p>
          <a:endParaRPr lang="en-US">
            <a:latin typeface="Oracle Sans" panose="020B0503020204020204" pitchFamily="34" charset="0"/>
            <a:cs typeface="Oracle Sans" panose="020B0503020204020204" pitchFamily="34" charset="0"/>
          </a:endParaRPr>
        </a:p>
      </dgm:t>
    </dgm:pt>
    <dgm:pt modelId="{4D32CA9E-9817-4ADC-B5EF-255F6B7E5E81}">
      <dgm:prSet phldrT="[Text]"/>
      <dgm:spPr/>
      <dgm:t>
        <a:bodyPr/>
        <a:lstStyle/>
        <a:p>
          <a:r>
            <a:rPr lang="en-US" dirty="0">
              <a:latin typeface="Oracle Sans" panose="020B0503020204020204" pitchFamily="34" charset="0"/>
              <a:cs typeface="Oracle Sans" panose="020B0503020204020204" pitchFamily="34" charset="0"/>
            </a:rPr>
            <a:t>Infra utilization up to 100% due to over subscription of resources and near bare metal performance</a:t>
          </a:r>
        </a:p>
      </dgm:t>
    </dgm:pt>
    <dgm:pt modelId="{60AE3614-75DA-4049-8038-69747E87BADC}" type="parTrans" cxnId="{1DF40B3D-66E3-48A5-84C5-963B156760F9}">
      <dgm:prSet/>
      <dgm:spPr/>
      <dgm:t>
        <a:bodyPr/>
        <a:lstStyle/>
        <a:p>
          <a:endParaRPr lang="en-US">
            <a:latin typeface="Oracle Sans" panose="020B0503020204020204" pitchFamily="34" charset="0"/>
            <a:cs typeface="Oracle Sans" panose="020B0503020204020204" pitchFamily="34" charset="0"/>
          </a:endParaRPr>
        </a:p>
      </dgm:t>
    </dgm:pt>
    <dgm:pt modelId="{09ED3AF1-485E-480E-BCF6-041AD52A6B2F}" type="sibTrans" cxnId="{1DF40B3D-66E3-48A5-84C5-963B156760F9}">
      <dgm:prSet/>
      <dgm:spPr/>
      <dgm:t>
        <a:bodyPr/>
        <a:lstStyle/>
        <a:p>
          <a:endParaRPr lang="en-US">
            <a:latin typeface="Oracle Sans" panose="020B0503020204020204" pitchFamily="34" charset="0"/>
            <a:cs typeface="Oracle Sans" panose="020B0503020204020204" pitchFamily="34" charset="0"/>
          </a:endParaRPr>
        </a:p>
      </dgm:t>
    </dgm:pt>
    <dgm:pt modelId="{6D90C3C1-E786-46A2-A4BF-7C7EC761A4AD}">
      <dgm:prSet phldrT="[Text]"/>
      <dgm:spPr>
        <a:solidFill>
          <a:schemeClr val="lt1">
            <a:hueOff val="0"/>
            <a:satOff val="0"/>
            <a:lumOff val="0"/>
            <a:alpha val="16000"/>
          </a:schemeClr>
        </a:solidFill>
      </dgm:spPr>
      <dgm:t>
        <a:bodyPr/>
        <a:lstStyle/>
        <a:p>
          <a:r>
            <a:rPr lang="en-US" dirty="0">
              <a:latin typeface="Oracle Sans" panose="020B0503020204020204" pitchFamily="34" charset="0"/>
              <a:cs typeface="Oracle Sans" panose="020B0503020204020204" pitchFamily="34" charset="0"/>
            </a:rPr>
            <a:t>Continuous Integration</a:t>
          </a:r>
        </a:p>
      </dgm:t>
    </dgm:pt>
    <dgm:pt modelId="{E67F4CE6-EB88-4EC3-AA75-1DDA5B0D7AE8}" type="parTrans" cxnId="{688CFB4E-2EEF-473E-AFF7-B73F2F4C3E94}">
      <dgm:prSet/>
      <dgm:spPr/>
      <dgm:t>
        <a:bodyPr/>
        <a:lstStyle/>
        <a:p>
          <a:endParaRPr lang="en-US">
            <a:latin typeface="Oracle Sans" panose="020B0503020204020204" pitchFamily="34" charset="0"/>
            <a:cs typeface="Oracle Sans" panose="020B0503020204020204" pitchFamily="34" charset="0"/>
          </a:endParaRPr>
        </a:p>
      </dgm:t>
    </dgm:pt>
    <dgm:pt modelId="{6BF37A70-1DA0-45F2-8A78-997B860C28A4}" type="sibTrans" cxnId="{688CFB4E-2EEF-473E-AFF7-B73F2F4C3E94}">
      <dgm:prSet/>
      <dgm:spPr/>
      <dgm:t>
        <a:bodyPr/>
        <a:lstStyle/>
        <a:p>
          <a:endParaRPr lang="en-US">
            <a:latin typeface="Oracle Sans" panose="020B0503020204020204" pitchFamily="34" charset="0"/>
            <a:cs typeface="Oracle Sans" panose="020B0503020204020204" pitchFamily="34" charset="0"/>
          </a:endParaRPr>
        </a:p>
      </dgm:t>
    </dgm:pt>
    <dgm:pt modelId="{5B781638-9DCE-434D-8EC2-102F31ED4FFF}">
      <dgm:prSet phldrT="[Text]"/>
      <dgm:spPr/>
      <dgm:t>
        <a:bodyPr/>
        <a:lstStyle/>
        <a:p>
          <a:r>
            <a:rPr lang="en-US" dirty="0">
              <a:latin typeface="Oracle Sans" panose="020B0503020204020204" pitchFamily="34" charset="0"/>
              <a:cs typeface="Oracle Sans" panose="020B0503020204020204" pitchFamily="34" charset="0"/>
            </a:rPr>
            <a:t>Changes to app are contained in one immutable container image that is tested and deployed as one atomic unit</a:t>
          </a:r>
        </a:p>
      </dgm:t>
    </dgm:pt>
    <dgm:pt modelId="{48F660FD-66E0-4DD7-93DA-4121B97D3BAB}" type="parTrans" cxnId="{9264C687-92C2-4202-B611-F7AC5EAB83DA}">
      <dgm:prSet/>
      <dgm:spPr/>
      <dgm:t>
        <a:bodyPr/>
        <a:lstStyle/>
        <a:p>
          <a:endParaRPr lang="en-US">
            <a:latin typeface="Oracle Sans" panose="020B0503020204020204" pitchFamily="34" charset="0"/>
            <a:cs typeface="Oracle Sans" panose="020B0503020204020204" pitchFamily="34" charset="0"/>
          </a:endParaRPr>
        </a:p>
      </dgm:t>
    </dgm:pt>
    <dgm:pt modelId="{35AAFE74-7F69-44F5-B5FB-49FD2CDB5B37}" type="sibTrans" cxnId="{9264C687-92C2-4202-B611-F7AC5EAB83DA}">
      <dgm:prSet/>
      <dgm:spPr/>
      <dgm:t>
        <a:bodyPr/>
        <a:lstStyle/>
        <a:p>
          <a:endParaRPr lang="en-US">
            <a:latin typeface="Oracle Sans" panose="020B0503020204020204" pitchFamily="34" charset="0"/>
            <a:cs typeface="Oracle Sans" panose="020B0503020204020204" pitchFamily="34" charset="0"/>
          </a:endParaRPr>
        </a:p>
      </dgm:t>
    </dgm:pt>
    <dgm:pt modelId="{54202E59-619F-48B4-8149-1BA259C6A154}">
      <dgm:prSet phldrT="[Text]"/>
      <dgm:spPr>
        <a:solidFill>
          <a:schemeClr val="lt1">
            <a:hueOff val="0"/>
            <a:satOff val="0"/>
            <a:lumOff val="0"/>
            <a:alpha val="13000"/>
          </a:schemeClr>
        </a:solidFill>
      </dgm:spPr>
      <dgm:t>
        <a:bodyPr/>
        <a:lstStyle/>
        <a:p>
          <a:r>
            <a:rPr lang="en-US" dirty="0">
              <a:latin typeface="Oracle Sans" panose="020B0503020204020204" pitchFamily="34" charset="0"/>
              <a:cs typeface="Oracle Sans" panose="020B0503020204020204" pitchFamily="34" charset="0"/>
            </a:rPr>
            <a:t>DIY PaaS</a:t>
          </a:r>
        </a:p>
      </dgm:t>
    </dgm:pt>
    <dgm:pt modelId="{9D4A8F97-1DE1-49FC-9EC4-3326BD3AC2FF}" type="parTrans" cxnId="{45526F5E-B008-424A-9804-C2D428888C3C}">
      <dgm:prSet/>
      <dgm:spPr/>
      <dgm:t>
        <a:bodyPr/>
        <a:lstStyle/>
        <a:p>
          <a:endParaRPr lang="en-US">
            <a:latin typeface="Oracle Sans" panose="020B0503020204020204" pitchFamily="34" charset="0"/>
            <a:cs typeface="Oracle Sans" panose="020B0503020204020204" pitchFamily="34" charset="0"/>
          </a:endParaRPr>
        </a:p>
      </dgm:t>
    </dgm:pt>
    <dgm:pt modelId="{88D18C2C-A8BF-44E2-A0EA-31004438C2D1}" type="sibTrans" cxnId="{45526F5E-B008-424A-9804-C2D428888C3C}">
      <dgm:prSet/>
      <dgm:spPr/>
      <dgm:t>
        <a:bodyPr/>
        <a:lstStyle/>
        <a:p>
          <a:endParaRPr lang="en-US">
            <a:latin typeface="Oracle Sans" panose="020B0503020204020204" pitchFamily="34" charset="0"/>
            <a:cs typeface="Oracle Sans" panose="020B0503020204020204" pitchFamily="34" charset="0"/>
          </a:endParaRPr>
        </a:p>
      </dgm:t>
    </dgm:pt>
    <dgm:pt modelId="{868B4882-95EC-479D-8402-6069746E2FDB}">
      <dgm:prSet phldrT="[Text]"/>
      <dgm:spPr/>
      <dgm:t>
        <a:bodyPr/>
        <a:lstStyle/>
        <a:p>
          <a:r>
            <a:rPr lang="en-US" dirty="0">
              <a:latin typeface="Oracle Sans" panose="020B0503020204020204" pitchFamily="34" charset="0"/>
              <a:cs typeface="Oracle Sans" panose="020B0503020204020204" pitchFamily="34" charset="0"/>
            </a:rPr>
            <a:t>Build a simple PaaS by wiring up containers to a load balancer. Code patches are pushed as new image</a:t>
          </a:r>
        </a:p>
      </dgm:t>
    </dgm:pt>
    <dgm:pt modelId="{2F828197-2D10-45A6-B51F-E2D8BEFAB9CE}" type="parTrans" cxnId="{7E255AFB-B527-48DF-994C-A4CE7D3F33C8}">
      <dgm:prSet/>
      <dgm:spPr/>
      <dgm:t>
        <a:bodyPr/>
        <a:lstStyle/>
        <a:p>
          <a:endParaRPr lang="en-US">
            <a:latin typeface="Oracle Sans" panose="020B0503020204020204" pitchFamily="34" charset="0"/>
            <a:cs typeface="Oracle Sans" panose="020B0503020204020204" pitchFamily="34" charset="0"/>
          </a:endParaRPr>
        </a:p>
      </dgm:t>
    </dgm:pt>
    <dgm:pt modelId="{9939CB0E-A8F4-4424-A930-5DDE9D4F4E4B}" type="sibTrans" cxnId="{7E255AFB-B527-48DF-994C-A4CE7D3F33C8}">
      <dgm:prSet/>
      <dgm:spPr/>
      <dgm:t>
        <a:bodyPr/>
        <a:lstStyle/>
        <a:p>
          <a:endParaRPr lang="en-US">
            <a:latin typeface="Oracle Sans" panose="020B0503020204020204" pitchFamily="34" charset="0"/>
            <a:cs typeface="Oracle Sans" panose="020B0503020204020204" pitchFamily="34" charset="0"/>
          </a:endParaRPr>
        </a:p>
      </dgm:t>
    </dgm:pt>
    <dgm:pt modelId="{46DA9112-5003-4AF5-A8B0-7821E8700C62}" type="pres">
      <dgm:prSet presAssocID="{06B44CE8-DC1B-4AB0-B1C9-6A507D0FB7D5}" presName="Name0" presStyleCnt="0">
        <dgm:presLayoutVars>
          <dgm:chMax val="7"/>
          <dgm:dir/>
          <dgm:animLvl val="lvl"/>
          <dgm:resizeHandles val="exact"/>
        </dgm:presLayoutVars>
      </dgm:prSet>
      <dgm:spPr/>
    </dgm:pt>
    <dgm:pt modelId="{A12C8469-894E-4F26-9703-0321E73BFEFE}" type="pres">
      <dgm:prSet presAssocID="{8B551FBD-0894-46FD-BF35-C094CC96EC17}" presName="circle1" presStyleLbl="node1" presStyleIdx="0" presStyleCnt="4"/>
      <dgm:spPr/>
    </dgm:pt>
    <dgm:pt modelId="{859A44DF-4916-41EF-BDC4-34EED9A0CD15}" type="pres">
      <dgm:prSet presAssocID="{8B551FBD-0894-46FD-BF35-C094CC96EC17}" presName="space" presStyleCnt="0"/>
      <dgm:spPr/>
    </dgm:pt>
    <dgm:pt modelId="{E8A8D0FA-500E-4A79-B754-CF3C2BFA1954}" type="pres">
      <dgm:prSet presAssocID="{8B551FBD-0894-46FD-BF35-C094CC96EC17}" presName="rect1" presStyleLbl="alignAcc1" presStyleIdx="0" presStyleCnt="4" custLinFactNeighborY="-272"/>
      <dgm:spPr/>
    </dgm:pt>
    <dgm:pt modelId="{8E0BDC63-87BB-49A1-B161-C5A3607CAD7C}" type="pres">
      <dgm:prSet presAssocID="{451AFA38-84D4-43A0-9B6E-B948ABA71CE0}" presName="vertSpace2" presStyleLbl="node1" presStyleIdx="0" presStyleCnt="4"/>
      <dgm:spPr/>
    </dgm:pt>
    <dgm:pt modelId="{92ED3E86-C927-447E-889F-6B786DF2FB18}" type="pres">
      <dgm:prSet presAssocID="{451AFA38-84D4-43A0-9B6E-B948ABA71CE0}" presName="circle2" presStyleLbl="node1" presStyleIdx="1" presStyleCnt="4"/>
      <dgm:spPr/>
    </dgm:pt>
    <dgm:pt modelId="{905E0E1E-F521-4CF5-9E46-70738FCC8DC7}" type="pres">
      <dgm:prSet presAssocID="{451AFA38-84D4-43A0-9B6E-B948ABA71CE0}" presName="rect2" presStyleLbl="alignAcc1" presStyleIdx="1" presStyleCnt="4" custLinFactNeighborX="142"/>
      <dgm:spPr/>
    </dgm:pt>
    <dgm:pt modelId="{F3A8DEEA-750D-4B1B-81FF-676E82A627BB}" type="pres">
      <dgm:prSet presAssocID="{6D90C3C1-E786-46A2-A4BF-7C7EC761A4AD}" presName="vertSpace3" presStyleLbl="node1" presStyleIdx="1" presStyleCnt="4"/>
      <dgm:spPr/>
    </dgm:pt>
    <dgm:pt modelId="{6BCA6EB1-E717-48F5-A681-48DC07725BF5}" type="pres">
      <dgm:prSet presAssocID="{6D90C3C1-E786-46A2-A4BF-7C7EC761A4AD}" presName="circle3" presStyleLbl="node1" presStyleIdx="2" presStyleCnt="4"/>
      <dgm:spPr/>
    </dgm:pt>
    <dgm:pt modelId="{9A30CE13-79FB-49F3-84C9-A25BE1B561C7}" type="pres">
      <dgm:prSet presAssocID="{6D90C3C1-E786-46A2-A4BF-7C7EC761A4AD}" presName="rect3" presStyleLbl="alignAcc1" presStyleIdx="2" presStyleCnt="4" custLinFactNeighborY="573"/>
      <dgm:spPr/>
    </dgm:pt>
    <dgm:pt modelId="{BEC65B23-A539-41CC-B17D-18D877A46234}" type="pres">
      <dgm:prSet presAssocID="{54202E59-619F-48B4-8149-1BA259C6A154}" presName="vertSpace4" presStyleLbl="node1" presStyleIdx="2" presStyleCnt="4"/>
      <dgm:spPr/>
    </dgm:pt>
    <dgm:pt modelId="{A57B50CD-EFBB-4B13-8A7E-FDF248276A42}" type="pres">
      <dgm:prSet presAssocID="{54202E59-619F-48B4-8149-1BA259C6A154}" presName="circle4" presStyleLbl="node1" presStyleIdx="3" presStyleCnt="4"/>
      <dgm:spPr/>
    </dgm:pt>
    <dgm:pt modelId="{ED599FD3-D474-420E-AC09-7DA420CFE8AF}" type="pres">
      <dgm:prSet presAssocID="{54202E59-619F-48B4-8149-1BA259C6A154}" presName="rect4" presStyleLbl="alignAcc1" presStyleIdx="3" presStyleCnt="4"/>
      <dgm:spPr/>
    </dgm:pt>
    <dgm:pt modelId="{CC4809DA-3E53-4FDF-8D16-B1BB01ED5C8E}" type="pres">
      <dgm:prSet presAssocID="{8B551FBD-0894-46FD-BF35-C094CC96EC17}" presName="rect1ParTx" presStyleLbl="alignAcc1" presStyleIdx="3" presStyleCnt="4">
        <dgm:presLayoutVars>
          <dgm:chMax val="1"/>
          <dgm:bulletEnabled val="1"/>
        </dgm:presLayoutVars>
      </dgm:prSet>
      <dgm:spPr/>
    </dgm:pt>
    <dgm:pt modelId="{8155C4CE-09FB-410B-9531-B7A5CF94DA45}" type="pres">
      <dgm:prSet presAssocID="{8B551FBD-0894-46FD-BF35-C094CC96EC17}" presName="rect1ChTx" presStyleLbl="alignAcc1" presStyleIdx="3" presStyleCnt="4">
        <dgm:presLayoutVars>
          <dgm:bulletEnabled val="1"/>
        </dgm:presLayoutVars>
      </dgm:prSet>
      <dgm:spPr/>
    </dgm:pt>
    <dgm:pt modelId="{BE1FAD74-F463-4652-B5CD-0EFCD3D75B79}" type="pres">
      <dgm:prSet presAssocID="{451AFA38-84D4-43A0-9B6E-B948ABA71CE0}" presName="rect2ParTx" presStyleLbl="alignAcc1" presStyleIdx="3" presStyleCnt="4">
        <dgm:presLayoutVars>
          <dgm:chMax val="1"/>
          <dgm:bulletEnabled val="1"/>
        </dgm:presLayoutVars>
      </dgm:prSet>
      <dgm:spPr/>
    </dgm:pt>
    <dgm:pt modelId="{3D188FE3-81A9-415C-9E07-B88398560A98}" type="pres">
      <dgm:prSet presAssocID="{451AFA38-84D4-43A0-9B6E-B948ABA71CE0}" presName="rect2ChTx" presStyleLbl="alignAcc1" presStyleIdx="3" presStyleCnt="4">
        <dgm:presLayoutVars>
          <dgm:bulletEnabled val="1"/>
        </dgm:presLayoutVars>
      </dgm:prSet>
      <dgm:spPr/>
    </dgm:pt>
    <dgm:pt modelId="{A4418DBD-A2A0-4AD6-AA20-B2BFE8617D5D}" type="pres">
      <dgm:prSet presAssocID="{6D90C3C1-E786-46A2-A4BF-7C7EC761A4AD}" presName="rect3ParTx" presStyleLbl="alignAcc1" presStyleIdx="3" presStyleCnt="4">
        <dgm:presLayoutVars>
          <dgm:chMax val="1"/>
          <dgm:bulletEnabled val="1"/>
        </dgm:presLayoutVars>
      </dgm:prSet>
      <dgm:spPr/>
    </dgm:pt>
    <dgm:pt modelId="{7692F8E0-5044-410F-92DE-57FDB6989586}" type="pres">
      <dgm:prSet presAssocID="{6D90C3C1-E786-46A2-A4BF-7C7EC761A4AD}" presName="rect3ChTx" presStyleLbl="alignAcc1" presStyleIdx="3" presStyleCnt="4">
        <dgm:presLayoutVars>
          <dgm:bulletEnabled val="1"/>
        </dgm:presLayoutVars>
      </dgm:prSet>
      <dgm:spPr/>
    </dgm:pt>
    <dgm:pt modelId="{9C206B98-6451-442B-BFA6-107F4D1ECB4C}" type="pres">
      <dgm:prSet presAssocID="{54202E59-619F-48B4-8149-1BA259C6A154}" presName="rect4ParTx" presStyleLbl="alignAcc1" presStyleIdx="3" presStyleCnt="4">
        <dgm:presLayoutVars>
          <dgm:chMax val="1"/>
          <dgm:bulletEnabled val="1"/>
        </dgm:presLayoutVars>
      </dgm:prSet>
      <dgm:spPr/>
    </dgm:pt>
    <dgm:pt modelId="{8B6A4210-6F99-46F4-9517-88B8E560E511}" type="pres">
      <dgm:prSet presAssocID="{54202E59-619F-48B4-8149-1BA259C6A154}" presName="rect4ChTx" presStyleLbl="alignAcc1" presStyleIdx="3" presStyleCnt="4">
        <dgm:presLayoutVars>
          <dgm:bulletEnabled val="1"/>
        </dgm:presLayoutVars>
      </dgm:prSet>
      <dgm:spPr/>
    </dgm:pt>
  </dgm:ptLst>
  <dgm:cxnLst>
    <dgm:cxn modelId="{61F49924-6592-4ACD-9FF8-ED2F0021B064}" type="presOf" srcId="{868B4882-95EC-479D-8402-6069746E2FDB}" destId="{8B6A4210-6F99-46F4-9517-88B8E560E511}" srcOrd="0" destOrd="0" presId="urn:microsoft.com/office/officeart/2005/8/layout/target3"/>
    <dgm:cxn modelId="{012C2F25-13F1-4E38-AF8E-EA4F21249A3F}" type="presOf" srcId="{8B551FBD-0894-46FD-BF35-C094CC96EC17}" destId="{E8A8D0FA-500E-4A79-B754-CF3C2BFA1954}" srcOrd="0" destOrd="0" presId="urn:microsoft.com/office/officeart/2005/8/layout/target3"/>
    <dgm:cxn modelId="{A62F4528-DFB6-43F5-9683-822410D1F793}" type="presOf" srcId="{8B551FBD-0894-46FD-BF35-C094CC96EC17}" destId="{CC4809DA-3E53-4FDF-8D16-B1BB01ED5C8E}" srcOrd="1" destOrd="0" presId="urn:microsoft.com/office/officeart/2005/8/layout/target3"/>
    <dgm:cxn modelId="{77EA3C3A-C54B-486E-9305-B917D380C3B1}" srcId="{06B44CE8-DC1B-4AB0-B1C9-6A507D0FB7D5}" destId="{451AFA38-84D4-43A0-9B6E-B948ABA71CE0}" srcOrd="1" destOrd="0" parTransId="{B3F77567-FBE7-4F5C-87DA-3C3D259E51DA}" sibTransId="{C8EBC4A7-6455-4E03-9B85-BF27D3142229}"/>
    <dgm:cxn modelId="{1DF40B3D-66E3-48A5-84C5-963B156760F9}" srcId="{451AFA38-84D4-43A0-9B6E-B948ABA71CE0}" destId="{4D32CA9E-9817-4ADC-B5EF-255F6B7E5E81}" srcOrd="0" destOrd="0" parTransId="{60AE3614-75DA-4049-8038-69747E87BADC}" sibTransId="{09ED3AF1-485E-480E-BCF6-041AD52A6B2F}"/>
    <dgm:cxn modelId="{A701E43E-2FE8-4764-8E16-16F2D913EC3E}" type="presOf" srcId="{5B781638-9DCE-434D-8EC2-102F31ED4FFF}" destId="{7692F8E0-5044-410F-92DE-57FDB6989586}" srcOrd="0" destOrd="0" presId="urn:microsoft.com/office/officeart/2005/8/layout/target3"/>
    <dgm:cxn modelId="{3F753A4A-C8DF-44C8-869E-8981B3E7417E}" srcId="{8B551FBD-0894-46FD-BF35-C094CC96EC17}" destId="{A68E30E6-F8A2-4699-98E8-CCA26B15BDCA}" srcOrd="0" destOrd="0" parTransId="{E941BFF0-D3B4-4091-A9E9-6024404C719C}" sibTransId="{40CBA2F3-30D2-4AF7-89E7-010D61933179}"/>
    <dgm:cxn modelId="{0341C84B-9444-4E65-A79D-878E0535B1B5}" type="presOf" srcId="{06B44CE8-DC1B-4AB0-B1C9-6A507D0FB7D5}" destId="{46DA9112-5003-4AF5-A8B0-7821E8700C62}" srcOrd="0" destOrd="0" presId="urn:microsoft.com/office/officeart/2005/8/layout/target3"/>
    <dgm:cxn modelId="{AB3BCF4C-2511-473D-8446-D7CFB06F4575}" type="presOf" srcId="{6D90C3C1-E786-46A2-A4BF-7C7EC761A4AD}" destId="{A4418DBD-A2A0-4AD6-AA20-B2BFE8617D5D}" srcOrd="1" destOrd="0" presId="urn:microsoft.com/office/officeart/2005/8/layout/target3"/>
    <dgm:cxn modelId="{688CFB4E-2EEF-473E-AFF7-B73F2F4C3E94}" srcId="{06B44CE8-DC1B-4AB0-B1C9-6A507D0FB7D5}" destId="{6D90C3C1-E786-46A2-A4BF-7C7EC761A4AD}" srcOrd="2" destOrd="0" parTransId="{E67F4CE6-EB88-4EC3-AA75-1DDA5B0D7AE8}" sibTransId="{6BF37A70-1DA0-45F2-8A78-997B860C28A4}"/>
    <dgm:cxn modelId="{F6B8085A-4369-42CA-B65D-AAAE4AC0AD1F}" srcId="{06B44CE8-DC1B-4AB0-B1C9-6A507D0FB7D5}" destId="{8B551FBD-0894-46FD-BF35-C094CC96EC17}" srcOrd="0" destOrd="0" parTransId="{D2BCE7BA-5390-4500-804D-82593B1BC71F}" sibTransId="{94F57D40-7CA0-46EB-AA9D-536CEE291C2B}"/>
    <dgm:cxn modelId="{45526F5E-B008-424A-9804-C2D428888C3C}" srcId="{06B44CE8-DC1B-4AB0-B1C9-6A507D0FB7D5}" destId="{54202E59-619F-48B4-8149-1BA259C6A154}" srcOrd="3" destOrd="0" parTransId="{9D4A8F97-1DE1-49FC-9EC4-3326BD3AC2FF}" sibTransId="{88D18C2C-A8BF-44E2-A0EA-31004438C2D1}"/>
    <dgm:cxn modelId="{C902B380-B6D1-427E-B9E9-2BAAFC1A4D9F}" type="presOf" srcId="{6D90C3C1-E786-46A2-A4BF-7C7EC761A4AD}" destId="{9A30CE13-79FB-49F3-84C9-A25BE1B561C7}" srcOrd="0" destOrd="0" presId="urn:microsoft.com/office/officeart/2005/8/layout/target3"/>
    <dgm:cxn modelId="{9264C687-92C2-4202-B611-F7AC5EAB83DA}" srcId="{6D90C3C1-E786-46A2-A4BF-7C7EC761A4AD}" destId="{5B781638-9DCE-434D-8EC2-102F31ED4FFF}" srcOrd="0" destOrd="0" parTransId="{48F660FD-66E0-4DD7-93DA-4121B97D3BAB}" sibTransId="{35AAFE74-7F69-44F5-B5FB-49FD2CDB5B37}"/>
    <dgm:cxn modelId="{11B51C95-9E2C-47C7-B69B-5420E4E0D295}" type="presOf" srcId="{A68E30E6-F8A2-4699-98E8-CCA26B15BDCA}" destId="{8155C4CE-09FB-410B-9531-B7A5CF94DA45}" srcOrd="0" destOrd="0" presId="urn:microsoft.com/office/officeart/2005/8/layout/target3"/>
    <dgm:cxn modelId="{05A7B896-4E20-4C7C-B1E9-826A0479760C}" type="presOf" srcId="{54202E59-619F-48B4-8149-1BA259C6A154}" destId="{ED599FD3-D474-420E-AC09-7DA420CFE8AF}" srcOrd="0" destOrd="0" presId="urn:microsoft.com/office/officeart/2005/8/layout/target3"/>
    <dgm:cxn modelId="{4FD543AA-27F2-40FC-A810-3781047962F5}" type="presOf" srcId="{54202E59-619F-48B4-8149-1BA259C6A154}" destId="{9C206B98-6451-442B-BFA6-107F4D1ECB4C}" srcOrd="1" destOrd="0" presId="urn:microsoft.com/office/officeart/2005/8/layout/target3"/>
    <dgm:cxn modelId="{FA14DEB6-F118-43FB-9C7F-99CC9DB774F3}" type="presOf" srcId="{4D32CA9E-9817-4ADC-B5EF-255F6B7E5E81}" destId="{3D188FE3-81A9-415C-9E07-B88398560A98}" srcOrd="0" destOrd="0" presId="urn:microsoft.com/office/officeart/2005/8/layout/target3"/>
    <dgm:cxn modelId="{9722E9C4-DD07-46A0-BD30-AF04B7F33D0B}" type="presOf" srcId="{451AFA38-84D4-43A0-9B6E-B948ABA71CE0}" destId="{BE1FAD74-F463-4652-B5CD-0EFCD3D75B79}" srcOrd="1" destOrd="0" presId="urn:microsoft.com/office/officeart/2005/8/layout/target3"/>
    <dgm:cxn modelId="{19A456D1-C23A-4833-964F-8EF3A317C77C}" type="presOf" srcId="{451AFA38-84D4-43A0-9B6E-B948ABA71CE0}" destId="{905E0E1E-F521-4CF5-9E46-70738FCC8DC7}" srcOrd="0" destOrd="0" presId="urn:microsoft.com/office/officeart/2005/8/layout/target3"/>
    <dgm:cxn modelId="{7E255AFB-B527-48DF-994C-A4CE7D3F33C8}" srcId="{54202E59-619F-48B4-8149-1BA259C6A154}" destId="{868B4882-95EC-479D-8402-6069746E2FDB}" srcOrd="0" destOrd="0" parTransId="{2F828197-2D10-45A6-B51F-E2D8BEFAB9CE}" sibTransId="{9939CB0E-A8F4-4424-A930-5DDE9D4F4E4B}"/>
    <dgm:cxn modelId="{7F362EB1-3817-46A7-9EE0-03F742D4C9B6}" type="presParOf" srcId="{46DA9112-5003-4AF5-A8B0-7821E8700C62}" destId="{A12C8469-894E-4F26-9703-0321E73BFEFE}" srcOrd="0" destOrd="0" presId="urn:microsoft.com/office/officeart/2005/8/layout/target3"/>
    <dgm:cxn modelId="{2C13BA64-F6C8-4340-9560-AB64F3A159BB}" type="presParOf" srcId="{46DA9112-5003-4AF5-A8B0-7821E8700C62}" destId="{859A44DF-4916-41EF-BDC4-34EED9A0CD15}" srcOrd="1" destOrd="0" presId="urn:microsoft.com/office/officeart/2005/8/layout/target3"/>
    <dgm:cxn modelId="{47246D50-7C7E-46A0-AA9F-42DBF553BB96}" type="presParOf" srcId="{46DA9112-5003-4AF5-A8B0-7821E8700C62}" destId="{E8A8D0FA-500E-4A79-B754-CF3C2BFA1954}" srcOrd="2" destOrd="0" presId="urn:microsoft.com/office/officeart/2005/8/layout/target3"/>
    <dgm:cxn modelId="{563CAF7B-8BA0-42D5-A976-73527410063A}" type="presParOf" srcId="{46DA9112-5003-4AF5-A8B0-7821E8700C62}" destId="{8E0BDC63-87BB-49A1-B161-C5A3607CAD7C}" srcOrd="3" destOrd="0" presId="urn:microsoft.com/office/officeart/2005/8/layout/target3"/>
    <dgm:cxn modelId="{A34B05C4-8D3C-4CAF-BFCF-B8B29D5AFEFD}" type="presParOf" srcId="{46DA9112-5003-4AF5-A8B0-7821E8700C62}" destId="{92ED3E86-C927-447E-889F-6B786DF2FB18}" srcOrd="4" destOrd="0" presId="urn:microsoft.com/office/officeart/2005/8/layout/target3"/>
    <dgm:cxn modelId="{2139A11A-CE74-452C-A30B-60C793063F03}" type="presParOf" srcId="{46DA9112-5003-4AF5-A8B0-7821E8700C62}" destId="{905E0E1E-F521-4CF5-9E46-70738FCC8DC7}" srcOrd="5" destOrd="0" presId="urn:microsoft.com/office/officeart/2005/8/layout/target3"/>
    <dgm:cxn modelId="{1C1F7EF8-2985-4F4B-8592-56011C29A558}" type="presParOf" srcId="{46DA9112-5003-4AF5-A8B0-7821E8700C62}" destId="{F3A8DEEA-750D-4B1B-81FF-676E82A627BB}" srcOrd="6" destOrd="0" presId="urn:microsoft.com/office/officeart/2005/8/layout/target3"/>
    <dgm:cxn modelId="{FF6EFD50-8DB5-4F63-B969-0BB3BD16E06B}" type="presParOf" srcId="{46DA9112-5003-4AF5-A8B0-7821E8700C62}" destId="{6BCA6EB1-E717-48F5-A681-48DC07725BF5}" srcOrd="7" destOrd="0" presId="urn:microsoft.com/office/officeart/2005/8/layout/target3"/>
    <dgm:cxn modelId="{9533A92A-0503-47DA-8F00-62DCB2973105}" type="presParOf" srcId="{46DA9112-5003-4AF5-A8B0-7821E8700C62}" destId="{9A30CE13-79FB-49F3-84C9-A25BE1B561C7}" srcOrd="8" destOrd="0" presId="urn:microsoft.com/office/officeart/2005/8/layout/target3"/>
    <dgm:cxn modelId="{BA4624B5-3BBA-4DAC-9B51-D5C007192877}" type="presParOf" srcId="{46DA9112-5003-4AF5-A8B0-7821E8700C62}" destId="{BEC65B23-A539-41CC-B17D-18D877A46234}" srcOrd="9" destOrd="0" presId="urn:microsoft.com/office/officeart/2005/8/layout/target3"/>
    <dgm:cxn modelId="{7D40EBE8-F782-4EA9-A3D6-F3CF4CA4D2B1}" type="presParOf" srcId="{46DA9112-5003-4AF5-A8B0-7821E8700C62}" destId="{A57B50CD-EFBB-4B13-8A7E-FDF248276A42}" srcOrd="10" destOrd="0" presId="urn:microsoft.com/office/officeart/2005/8/layout/target3"/>
    <dgm:cxn modelId="{933CDF2A-584B-480B-BDA5-036AB96B7F1A}" type="presParOf" srcId="{46DA9112-5003-4AF5-A8B0-7821E8700C62}" destId="{ED599FD3-D474-420E-AC09-7DA420CFE8AF}" srcOrd="11" destOrd="0" presId="urn:microsoft.com/office/officeart/2005/8/layout/target3"/>
    <dgm:cxn modelId="{69675D2B-C7E6-4FE5-ABF8-E3EF58BC6D0E}" type="presParOf" srcId="{46DA9112-5003-4AF5-A8B0-7821E8700C62}" destId="{CC4809DA-3E53-4FDF-8D16-B1BB01ED5C8E}" srcOrd="12" destOrd="0" presId="urn:microsoft.com/office/officeart/2005/8/layout/target3"/>
    <dgm:cxn modelId="{87866E31-C7CF-44A8-9CE9-463688267CC3}" type="presParOf" srcId="{46DA9112-5003-4AF5-A8B0-7821E8700C62}" destId="{8155C4CE-09FB-410B-9531-B7A5CF94DA45}" srcOrd="13" destOrd="0" presId="urn:microsoft.com/office/officeart/2005/8/layout/target3"/>
    <dgm:cxn modelId="{56BC14AD-4E6D-4E11-B8FE-3C74B49D13F4}" type="presParOf" srcId="{46DA9112-5003-4AF5-A8B0-7821E8700C62}" destId="{BE1FAD74-F463-4652-B5CD-0EFCD3D75B79}" srcOrd="14" destOrd="0" presId="urn:microsoft.com/office/officeart/2005/8/layout/target3"/>
    <dgm:cxn modelId="{1A19955B-2F42-4FB7-9776-A27F72B19FC2}" type="presParOf" srcId="{46DA9112-5003-4AF5-A8B0-7821E8700C62}" destId="{3D188FE3-81A9-415C-9E07-B88398560A98}" srcOrd="15" destOrd="0" presId="urn:microsoft.com/office/officeart/2005/8/layout/target3"/>
    <dgm:cxn modelId="{2923A099-C9B0-4185-AE0E-AB34881126B5}" type="presParOf" srcId="{46DA9112-5003-4AF5-A8B0-7821E8700C62}" destId="{A4418DBD-A2A0-4AD6-AA20-B2BFE8617D5D}" srcOrd="16" destOrd="0" presId="urn:microsoft.com/office/officeart/2005/8/layout/target3"/>
    <dgm:cxn modelId="{CD820855-DD43-47AE-92D0-1038FF55FAFF}" type="presParOf" srcId="{46DA9112-5003-4AF5-A8B0-7821E8700C62}" destId="{7692F8E0-5044-410F-92DE-57FDB6989586}" srcOrd="17" destOrd="0" presId="urn:microsoft.com/office/officeart/2005/8/layout/target3"/>
    <dgm:cxn modelId="{37335008-8528-4C6C-A3BD-EBA534FB1F43}" type="presParOf" srcId="{46DA9112-5003-4AF5-A8B0-7821E8700C62}" destId="{9C206B98-6451-442B-BFA6-107F4D1ECB4C}" srcOrd="18" destOrd="0" presId="urn:microsoft.com/office/officeart/2005/8/layout/target3"/>
    <dgm:cxn modelId="{52CC4139-94E4-4317-907F-7B6E381CE0D7}" type="presParOf" srcId="{46DA9112-5003-4AF5-A8B0-7821E8700C62}" destId="{8B6A4210-6F99-46F4-9517-88B8E560E511}"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C8469-894E-4F26-9703-0321E73BFEFE}">
      <dsp:nvSpPr>
        <dsp:cNvPr id="0" name=""/>
        <dsp:cNvSpPr/>
      </dsp:nvSpPr>
      <dsp:spPr>
        <a:xfrm>
          <a:off x="0" y="0"/>
          <a:ext cx="4541134" cy="45411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A8D0FA-500E-4A79-B754-CF3C2BFA1954}">
      <dsp:nvSpPr>
        <dsp:cNvPr id="0" name=""/>
        <dsp:cNvSpPr/>
      </dsp:nvSpPr>
      <dsp:spPr>
        <a:xfrm>
          <a:off x="2270567" y="0"/>
          <a:ext cx="8699602" cy="4541134"/>
        </a:xfrm>
        <a:prstGeom prst="rect">
          <a:avLst/>
        </a:prstGeom>
        <a:solidFill>
          <a:schemeClr val="lt1">
            <a:hueOff val="0"/>
            <a:satOff val="0"/>
            <a:lumOff val="0"/>
            <a:alpha val="17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Oracle Sans" panose="020B0503020204020204" pitchFamily="34" charset="0"/>
              <a:cs typeface="Oracle Sans" panose="020B0503020204020204" pitchFamily="34" charset="0"/>
            </a:rPr>
            <a:t>Application Packaging</a:t>
          </a:r>
        </a:p>
      </dsp:txBody>
      <dsp:txXfrm>
        <a:off x="2270567" y="0"/>
        <a:ext cx="4349801" cy="964990"/>
      </dsp:txXfrm>
    </dsp:sp>
    <dsp:sp modelId="{92ED3E86-C927-447E-889F-6B786DF2FB18}">
      <dsp:nvSpPr>
        <dsp:cNvPr id="0" name=""/>
        <dsp:cNvSpPr/>
      </dsp:nvSpPr>
      <dsp:spPr>
        <a:xfrm>
          <a:off x="596023" y="964990"/>
          <a:ext cx="3349086" cy="3349086"/>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5E0E1E-F521-4CF5-9E46-70738FCC8DC7}">
      <dsp:nvSpPr>
        <dsp:cNvPr id="0" name=""/>
        <dsp:cNvSpPr/>
      </dsp:nvSpPr>
      <dsp:spPr>
        <a:xfrm>
          <a:off x="2270567" y="964990"/>
          <a:ext cx="8699602" cy="3349086"/>
        </a:xfrm>
        <a:prstGeom prst="rect">
          <a:avLst/>
        </a:prstGeom>
        <a:solidFill>
          <a:schemeClr val="lt1">
            <a:hueOff val="0"/>
            <a:satOff val="0"/>
            <a:lumOff val="0"/>
            <a:alpha val="16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Oracle Sans" panose="020B0503020204020204" pitchFamily="34" charset="0"/>
              <a:cs typeface="Oracle Sans" panose="020B0503020204020204" pitchFamily="34" charset="0"/>
            </a:rPr>
            <a:t>Infrastructure Consolidation</a:t>
          </a:r>
        </a:p>
      </dsp:txBody>
      <dsp:txXfrm>
        <a:off x="2270567" y="964990"/>
        <a:ext cx="4349801" cy="964990"/>
      </dsp:txXfrm>
    </dsp:sp>
    <dsp:sp modelId="{6BCA6EB1-E717-48F5-A681-48DC07725BF5}">
      <dsp:nvSpPr>
        <dsp:cNvPr id="0" name=""/>
        <dsp:cNvSpPr/>
      </dsp:nvSpPr>
      <dsp:spPr>
        <a:xfrm>
          <a:off x="1192047" y="1929981"/>
          <a:ext cx="2157038" cy="215703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30CE13-79FB-49F3-84C9-A25BE1B561C7}">
      <dsp:nvSpPr>
        <dsp:cNvPr id="0" name=""/>
        <dsp:cNvSpPr/>
      </dsp:nvSpPr>
      <dsp:spPr>
        <a:xfrm>
          <a:off x="2270567" y="1942341"/>
          <a:ext cx="8699602" cy="2157038"/>
        </a:xfrm>
        <a:prstGeom prst="rect">
          <a:avLst/>
        </a:prstGeom>
        <a:solidFill>
          <a:schemeClr val="lt1">
            <a:hueOff val="0"/>
            <a:satOff val="0"/>
            <a:lumOff val="0"/>
            <a:alpha val="16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Oracle Sans" panose="020B0503020204020204" pitchFamily="34" charset="0"/>
              <a:cs typeface="Oracle Sans" panose="020B0503020204020204" pitchFamily="34" charset="0"/>
            </a:rPr>
            <a:t>Continuous Integration</a:t>
          </a:r>
        </a:p>
      </dsp:txBody>
      <dsp:txXfrm>
        <a:off x="2270567" y="1942341"/>
        <a:ext cx="4349801" cy="964990"/>
      </dsp:txXfrm>
    </dsp:sp>
    <dsp:sp modelId="{A57B50CD-EFBB-4B13-8A7E-FDF248276A42}">
      <dsp:nvSpPr>
        <dsp:cNvPr id="0" name=""/>
        <dsp:cNvSpPr/>
      </dsp:nvSpPr>
      <dsp:spPr>
        <a:xfrm>
          <a:off x="1788071" y="2894972"/>
          <a:ext cx="964990" cy="964990"/>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599FD3-D474-420E-AC09-7DA420CFE8AF}">
      <dsp:nvSpPr>
        <dsp:cNvPr id="0" name=""/>
        <dsp:cNvSpPr/>
      </dsp:nvSpPr>
      <dsp:spPr>
        <a:xfrm>
          <a:off x="2270567" y="2894972"/>
          <a:ext cx="8699602" cy="964990"/>
        </a:xfrm>
        <a:prstGeom prst="rect">
          <a:avLst/>
        </a:prstGeom>
        <a:solidFill>
          <a:schemeClr val="lt1">
            <a:hueOff val="0"/>
            <a:satOff val="0"/>
            <a:lumOff val="0"/>
            <a:alpha val="13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Oracle Sans" panose="020B0503020204020204" pitchFamily="34" charset="0"/>
              <a:cs typeface="Oracle Sans" panose="020B0503020204020204" pitchFamily="34" charset="0"/>
            </a:rPr>
            <a:t>DIY PaaS</a:t>
          </a:r>
        </a:p>
      </dsp:txBody>
      <dsp:txXfrm>
        <a:off x="2270567" y="2894972"/>
        <a:ext cx="4349801" cy="964990"/>
      </dsp:txXfrm>
    </dsp:sp>
    <dsp:sp modelId="{8155C4CE-09FB-410B-9531-B7A5CF94DA45}">
      <dsp:nvSpPr>
        <dsp:cNvPr id="0" name=""/>
        <dsp:cNvSpPr/>
      </dsp:nvSpPr>
      <dsp:spPr>
        <a:xfrm>
          <a:off x="6620368" y="0"/>
          <a:ext cx="4349801" cy="96499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latin typeface="Oracle Sans" panose="020B0503020204020204" pitchFamily="34" charset="0"/>
              <a:cs typeface="Oracle Sans" panose="020B0503020204020204" pitchFamily="34" charset="0"/>
            </a:rPr>
            <a:t>Package applications with supporting environment in immutable, portable containers</a:t>
          </a:r>
        </a:p>
      </dsp:txBody>
      <dsp:txXfrm>
        <a:off x="6620368" y="0"/>
        <a:ext cx="4349801" cy="964990"/>
      </dsp:txXfrm>
    </dsp:sp>
    <dsp:sp modelId="{3D188FE3-81A9-415C-9E07-B88398560A98}">
      <dsp:nvSpPr>
        <dsp:cNvPr id="0" name=""/>
        <dsp:cNvSpPr/>
      </dsp:nvSpPr>
      <dsp:spPr>
        <a:xfrm>
          <a:off x="6620368" y="964990"/>
          <a:ext cx="4349801" cy="96499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latin typeface="Oracle Sans" panose="020B0503020204020204" pitchFamily="34" charset="0"/>
              <a:cs typeface="Oracle Sans" panose="020B0503020204020204" pitchFamily="34" charset="0"/>
            </a:rPr>
            <a:t>Infra utilization up to 100% due to over subscription of resources and near bare metal performance</a:t>
          </a:r>
        </a:p>
      </dsp:txBody>
      <dsp:txXfrm>
        <a:off x="6620368" y="964990"/>
        <a:ext cx="4349801" cy="964990"/>
      </dsp:txXfrm>
    </dsp:sp>
    <dsp:sp modelId="{7692F8E0-5044-410F-92DE-57FDB6989586}">
      <dsp:nvSpPr>
        <dsp:cNvPr id="0" name=""/>
        <dsp:cNvSpPr/>
      </dsp:nvSpPr>
      <dsp:spPr>
        <a:xfrm>
          <a:off x="6620368" y="1929981"/>
          <a:ext cx="4349801" cy="96499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latin typeface="Oracle Sans" panose="020B0503020204020204" pitchFamily="34" charset="0"/>
              <a:cs typeface="Oracle Sans" panose="020B0503020204020204" pitchFamily="34" charset="0"/>
            </a:rPr>
            <a:t>Changes to app are contained in one immutable container image that is tested and deployed as one atomic unit</a:t>
          </a:r>
        </a:p>
      </dsp:txBody>
      <dsp:txXfrm>
        <a:off x="6620368" y="1929981"/>
        <a:ext cx="4349801" cy="964990"/>
      </dsp:txXfrm>
    </dsp:sp>
    <dsp:sp modelId="{8B6A4210-6F99-46F4-9517-88B8E560E511}">
      <dsp:nvSpPr>
        <dsp:cNvPr id="0" name=""/>
        <dsp:cNvSpPr/>
      </dsp:nvSpPr>
      <dsp:spPr>
        <a:xfrm>
          <a:off x="6620368" y="2894972"/>
          <a:ext cx="4349801" cy="96499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latin typeface="Oracle Sans" panose="020B0503020204020204" pitchFamily="34" charset="0"/>
              <a:cs typeface="Oracle Sans" panose="020B0503020204020204" pitchFamily="34" charset="0"/>
            </a:rPr>
            <a:t>Build a simple PaaS by wiring up containers to a load balancer. Code patches are pushed as new image</a:t>
          </a:r>
        </a:p>
      </dsp:txBody>
      <dsp:txXfrm>
        <a:off x="6620368" y="2894972"/>
        <a:ext cx="4349801" cy="964990"/>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36C33-1880-2942-BD7B-F9D004988075}" type="datetimeFigureOut">
              <a:rPr lang="en-US" smtClean="0"/>
              <a:t>3/10/20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3" Type="http://schemas.openxmlformats.org/officeDocument/2006/relationships/hyperlink" Target="https://github.com/coreos/flannel/" TargetMode="External"/><Relationship Id="rId18" Type="http://schemas.openxmlformats.org/officeDocument/2006/relationships/hyperlink" Target="https://kubernetes.io/docs/concepts/services-networking/" TargetMode="External"/><Relationship Id="rId26" Type="http://schemas.openxmlformats.org/officeDocument/2006/relationships/hyperlink" Target="https://drone.io/" TargetMode="External"/><Relationship Id="rId3" Type="http://schemas.openxmlformats.org/officeDocument/2006/relationships/hyperlink" Target="https://en.wikipedia.org/wiki/Representational_state_transfer" TargetMode="External"/><Relationship Id="rId21" Type="http://schemas.openxmlformats.org/officeDocument/2006/relationships/hyperlink" Target="https://helm.sh/" TargetMode="External"/><Relationship Id="rId7" Type="http://schemas.openxmlformats.org/officeDocument/2006/relationships/hyperlink" Target="https://kubernetes.io/docs/reference/command-line-tools-reference/kubelet/" TargetMode="External"/><Relationship Id="rId12" Type="http://schemas.openxmlformats.org/officeDocument/2006/relationships/hyperlink" Target="https://contiv.io/" TargetMode="External"/><Relationship Id="rId17" Type="http://schemas.openxmlformats.org/officeDocument/2006/relationships/hyperlink" Target="https://openid.net/connect/" TargetMode="External"/><Relationship Id="rId25" Type="http://schemas.openxmlformats.org/officeDocument/2006/relationships/hyperlink" Target="https://travis-ci.org/" TargetMode="External"/><Relationship Id="rId33" Type="http://schemas.openxmlformats.org/officeDocument/2006/relationships/hyperlink" Target="https://git-scm.com/" TargetMode="External"/><Relationship Id="rId2" Type="http://schemas.openxmlformats.org/officeDocument/2006/relationships/slide" Target="../slides/slide17.xml"/><Relationship Id="rId16" Type="http://schemas.openxmlformats.org/officeDocument/2006/relationships/hyperlink" Target="https://github.com/container-storage-interface/spec" TargetMode="External"/><Relationship Id="rId20" Type="http://schemas.openxmlformats.org/officeDocument/2006/relationships/hyperlink" Target="https://kubernetes.io/docs/reference/kubectl/overview/" TargetMode="External"/><Relationship Id="rId29" Type="http://schemas.openxmlformats.org/officeDocument/2006/relationships/hyperlink" Target="https://aws.amazon.com/eks/" TargetMode="External"/><Relationship Id="rId1" Type="http://schemas.openxmlformats.org/officeDocument/2006/relationships/notesMaster" Target="../notesMasters/notesMaster1.xml"/><Relationship Id="rId6" Type="http://schemas.openxmlformats.org/officeDocument/2006/relationships/hyperlink" Target="https://kubernetes.io/docs/concepts/workloads/controllers/deployment/" TargetMode="External"/><Relationship Id="rId11" Type="http://schemas.openxmlformats.org/officeDocument/2006/relationships/hyperlink" Target="https://www.weave.works/oss/net/" TargetMode="External"/><Relationship Id="rId24" Type="http://schemas.openxmlformats.org/officeDocument/2006/relationships/hyperlink" Target="https://jenkins.io/" TargetMode="External"/><Relationship Id="rId32" Type="http://schemas.openxmlformats.org/officeDocument/2006/relationships/hyperlink" Target="https://github.com/weaveworks/flux" TargetMode="External"/><Relationship Id="rId5" Type="http://schemas.openxmlformats.org/officeDocument/2006/relationships/hyperlink" Target="https://kubernetes.io/docs/concepts/workloads/controllers/replicaset/" TargetMode="External"/><Relationship Id="rId15" Type="http://schemas.openxmlformats.org/officeDocument/2006/relationships/hyperlink" Target="https://kubernetes.io/docs/concepts/workloads/pods/pod/" TargetMode="External"/><Relationship Id="rId23" Type="http://schemas.openxmlformats.org/officeDocument/2006/relationships/hyperlink" Target="https://en.wikipedia.org/wiki/CI/CD" TargetMode="External"/><Relationship Id="rId28" Type="http://schemas.openxmlformats.org/officeDocument/2006/relationships/hyperlink" Target="https://slack.com/" TargetMode="External"/><Relationship Id="rId10" Type="http://schemas.openxmlformats.org/officeDocument/2006/relationships/hyperlink" Target="https://github.com/containernetworking/cni" TargetMode="External"/><Relationship Id="rId19" Type="http://schemas.openxmlformats.org/officeDocument/2006/relationships/hyperlink" Target="https://kubernetes.io/docs/concepts/policy/resource-quotas/" TargetMode="External"/><Relationship Id="rId31" Type="http://schemas.openxmlformats.org/officeDocument/2006/relationships/hyperlink" Target="https://docs.microsoft.com/en-us/azure/aks/" TargetMode="External"/><Relationship Id="rId4" Type="http://schemas.openxmlformats.org/officeDocument/2006/relationships/hyperlink" Target="https://kubernetes.io/docs/concepts/workloads/controllers/replicationcontroller/" TargetMode="External"/><Relationship Id="rId9" Type="http://schemas.openxmlformats.org/officeDocument/2006/relationships/hyperlink" Target="https://containerd.io/" TargetMode="External"/><Relationship Id="rId14" Type="http://schemas.openxmlformats.org/officeDocument/2006/relationships/hyperlink" Target="https://www.projectcalico.org/calico-networking-for-kubernetes/" TargetMode="External"/><Relationship Id="rId22" Type="http://schemas.openxmlformats.org/officeDocument/2006/relationships/hyperlink" Target="https://en.wikipedia.org/wiki/DevOps" TargetMode="External"/><Relationship Id="rId27" Type="http://schemas.openxmlformats.org/officeDocument/2006/relationships/hyperlink" Target="https://www.atlassian.com/blog/software-teams/what-is-chatops-adoption-guide" TargetMode="External"/><Relationship Id="rId30" Type="http://schemas.openxmlformats.org/officeDocument/2006/relationships/hyperlink" Target="https://cloud.google.com/kubernetes-engine/" TargetMode="External"/><Relationship Id="rId8" Type="http://schemas.openxmlformats.org/officeDocument/2006/relationships/hyperlink" Target="https://kubernetes.io/blog/2016/12/container-runtime-interface-cri-in-kubernet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6</a:t>
            </a:fld>
            <a:endParaRPr lang="en-US"/>
          </a:p>
        </p:txBody>
      </p:sp>
    </p:spTree>
    <p:extLst>
      <p:ext uri="{BB962C8B-B14F-4D97-AF65-F5344CB8AC3E}">
        <p14:creationId xmlns:p14="http://schemas.microsoft.com/office/powerpoint/2010/main" val="411831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None/>
            </a:pPr>
            <a:r>
              <a:rPr lang="en-US" sz="1100" b="0" i="0" u="none" strike="noStrike" kern="1200" baseline="0" dirty="0" err="1">
                <a:solidFill>
                  <a:srgbClr val="000000"/>
                </a:solidFill>
                <a:latin typeface="+mn-lt"/>
                <a:ea typeface="+mn-ea"/>
                <a:cs typeface="+mn-cs"/>
              </a:rPr>
              <a:t>Kubelet</a:t>
            </a:r>
            <a:r>
              <a:rPr lang="en-US" sz="1100" b="0" i="0" u="none" strike="noStrike" kern="1200" baseline="0" dirty="0">
                <a:solidFill>
                  <a:srgbClr val="000000"/>
                </a:solidFill>
                <a:latin typeface="+mn-lt"/>
                <a:ea typeface="+mn-ea"/>
                <a:cs typeface="+mn-cs"/>
              </a:rPr>
              <a:t>: is a service on each node that manages containers and is managed by the master. It talks to the API Server and only manages resources on its node. Think of it like the node manager. </a:t>
            </a:r>
          </a:p>
          <a:p>
            <a:pPr marL="0" indent="0">
              <a:buNone/>
            </a:pPr>
            <a:endParaRPr lang="en-US" sz="1100" b="0" i="0" u="none" strike="noStrike" kern="1200" baseline="0" dirty="0">
              <a:solidFill>
                <a:srgbClr val="000000"/>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AU" smtClean="0"/>
              <a:t>23</a:t>
            </a:fld>
            <a:endParaRPr lang="en-AU" dirty="0"/>
          </a:p>
        </p:txBody>
      </p:sp>
    </p:spTree>
    <p:extLst>
      <p:ext uri="{BB962C8B-B14F-4D97-AF65-F5344CB8AC3E}">
        <p14:creationId xmlns:p14="http://schemas.microsoft.com/office/powerpoint/2010/main" val="4000632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u="none" strike="noStrike" kern="1200" baseline="0" dirty="0">
                <a:solidFill>
                  <a:srgbClr val="000000"/>
                </a:solidFill>
                <a:latin typeface="+mn-lt"/>
                <a:ea typeface="+mn-ea"/>
                <a:cs typeface="+mn-cs"/>
              </a:rPr>
              <a:t>Docker: is the container runtime running on each node. It understand the Docker image format and how to run Docker containers. Think of it like the JVM.</a:t>
            </a:r>
          </a:p>
          <a:p>
            <a:pPr marL="0" indent="0">
              <a:buNone/>
            </a:pPr>
            <a:endParaRPr lang="en-US" sz="1100" b="0" i="0" u="none" strike="noStrike" kern="1200" baseline="0" dirty="0">
              <a:solidFill>
                <a:srgbClr val="000000"/>
              </a:solidFill>
              <a:latin typeface="+mn-lt"/>
              <a:ea typeface="+mn-ea"/>
              <a:cs typeface="+mn-cs"/>
            </a:endParaRPr>
          </a:p>
          <a:p>
            <a:pPr marL="0" indent="0">
              <a:buNone/>
            </a:pPr>
            <a:r>
              <a:rPr lang="en-US" sz="1100" b="0" i="0" u="none" strike="noStrike" kern="1200" baseline="0" dirty="0">
                <a:solidFill>
                  <a:srgbClr val="000000"/>
                </a:solidFill>
                <a:latin typeface="+mn-lt"/>
                <a:ea typeface="+mn-ea"/>
                <a:cs typeface="+mn-cs"/>
              </a:rPr>
              <a:t>There’s another container runtime (</a:t>
            </a:r>
            <a:r>
              <a:rPr lang="en-US" sz="1100" b="0" i="0" u="none" strike="noStrike" kern="1200" baseline="0" dirty="0" err="1">
                <a:solidFill>
                  <a:srgbClr val="000000"/>
                </a:solidFill>
                <a:latin typeface="+mn-lt"/>
                <a:ea typeface="+mn-ea"/>
                <a:cs typeface="+mn-cs"/>
              </a:rPr>
              <a:t>rkt</a:t>
            </a:r>
            <a:r>
              <a:rPr lang="en-US" sz="1100" b="0" i="0" u="none" strike="noStrike" kern="1200" baseline="0" dirty="0">
                <a:solidFill>
                  <a:srgbClr val="000000"/>
                </a:solidFill>
                <a:latin typeface="+mn-lt"/>
                <a:ea typeface="+mn-ea"/>
                <a:cs typeface="+mn-cs"/>
              </a:rPr>
              <a:t>). </a:t>
            </a:r>
          </a:p>
          <a:p>
            <a:pPr marL="0" indent="0">
              <a:buNone/>
            </a:pPr>
            <a:endParaRPr lang="en-US" sz="1100" b="0" i="0" u="none" strike="noStrike" kern="1200" baseline="0" dirty="0">
              <a:solidFill>
                <a:srgbClr val="000000"/>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AU" smtClean="0"/>
              <a:t>24</a:t>
            </a:fld>
            <a:endParaRPr lang="en-AU" dirty="0"/>
          </a:p>
        </p:txBody>
      </p:sp>
    </p:spTree>
    <p:extLst>
      <p:ext uri="{BB962C8B-B14F-4D97-AF65-F5344CB8AC3E}">
        <p14:creationId xmlns:p14="http://schemas.microsoft.com/office/powerpoint/2010/main" val="3973758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u="none" strike="noStrike" kern="1200" baseline="0" dirty="0">
                <a:solidFill>
                  <a:srgbClr val="000000"/>
                </a:solidFill>
                <a:latin typeface="+mn-lt"/>
                <a:ea typeface="+mn-ea"/>
                <a:cs typeface="+mn-cs"/>
              </a:rPr>
              <a:t>Pod: the smallest deployable unit that can be created, scheduled and managed. It’s a logical collection of containers that belong to an application. Think of it like a WLS resource group. Or like a logical host.</a:t>
            </a:r>
          </a:p>
        </p:txBody>
      </p:sp>
      <p:sp>
        <p:nvSpPr>
          <p:cNvPr id="4" name="Slide Number Placeholder 3"/>
          <p:cNvSpPr>
            <a:spLocks noGrp="1"/>
          </p:cNvSpPr>
          <p:nvPr>
            <p:ph type="sldNum" sz="quarter" idx="10"/>
          </p:nvPr>
        </p:nvSpPr>
        <p:spPr/>
        <p:txBody>
          <a:bodyPr/>
          <a:lstStyle/>
          <a:p>
            <a:fld id="{8C72D9AE-7182-4680-8F79-479C4181FF08}" type="slidenum">
              <a:rPr lang="en-AU" smtClean="0"/>
              <a:t>25</a:t>
            </a:fld>
            <a:endParaRPr lang="en-AU" dirty="0"/>
          </a:p>
        </p:txBody>
      </p:sp>
    </p:spTree>
    <p:extLst>
      <p:ext uri="{BB962C8B-B14F-4D97-AF65-F5344CB8AC3E}">
        <p14:creationId xmlns:p14="http://schemas.microsoft.com/office/powerpoint/2010/main" val="51148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u="none" strike="noStrike" kern="1200" baseline="0" dirty="0">
                <a:solidFill>
                  <a:srgbClr val="000000"/>
                </a:solidFill>
                <a:latin typeface="+mn-lt"/>
                <a:ea typeface="+mn-ea"/>
                <a:cs typeface="+mn-cs"/>
              </a:rPr>
              <a:t>Container: are your applications, packaged and run in Docker or </a:t>
            </a:r>
            <a:r>
              <a:rPr lang="en-US" sz="1100" b="0" i="0" u="none" strike="noStrike" kern="1200" baseline="0" dirty="0" err="1">
                <a:solidFill>
                  <a:srgbClr val="000000"/>
                </a:solidFill>
                <a:latin typeface="+mn-lt"/>
                <a:ea typeface="+mn-ea"/>
                <a:cs typeface="+mn-cs"/>
              </a:rPr>
              <a:t>rkt</a:t>
            </a:r>
            <a:r>
              <a:rPr lang="en-US" sz="1100" b="0" i="0" u="none" strike="noStrike" kern="1200" baseline="0" dirty="0">
                <a:solidFill>
                  <a:srgbClr val="000000"/>
                </a:solidFill>
                <a:latin typeface="+mn-lt"/>
                <a:ea typeface="+mn-ea"/>
                <a:cs typeface="+mn-cs"/>
              </a:rPr>
              <a:t> format. Think of it like the war/ear applications you deploy in WLS.</a:t>
            </a:r>
          </a:p>
        </p:txBody>
      </p:sp>
      <p:sp>
        <p:nvSpPr>
          <p:cNvPr id="4" name="Slide Number Placeholder 3"/>
          <p:cNvSpPr>
            <a:spLocks noGrp="1"/>
          </p:cNvSpPr>
          <p:nvPr>
            <p:ph type="sldNum" sz="quarter" idx="10"/>
          </p:nvPr>
        </p:nvSpPr>
        <p:spPr/>
        <p:txBody>
          <a:bodyPr/>
          <a:lstStyle/>
          <a:p>
            <a:fld id="{8C72D9AE-7182-4680-8F79-479C4181FF08}" type="slidenum">
              <a:rPr lang="en-AU" smtClean="0"/>
              <a:t>26</a:t>
            </a:fld>
            <a:endParaRPr lang="en-AU" dirty="0"/>
          </a:p>
        </p:txBody>
      </p:sp>
    </p:spTree>
    <p:extLst>
      <p:ext uri="{BB962C8B-B14F-4D97-AF65-F5344CB8AC3E}">
        <p14:creationId xmlns:p14="http://schemas.microsoft.com/office/powerpoint/2010/main" val="2759312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Tx/>
              <a:buChar char="-"/>
            </a:pPr>
            <a:r>
              <a:rPr lang="en-AU" sz="800" b="0" i="0" u="none" strike="noStrike" kern="1200" baseline="0" dirty="0">
                <a:solidFill>
                  <a:srgbClr val="000000"/>
                </a:solidFill>
                <a:latin typeface="+mn-lt"/>
                <a:ea typeface="+mn-ea"/>
                <a:cs typeface="+mn-cs"/>
              </a:rPr>
              <a:t>Proxy: runs on each node, acting as a network proxy &amp; load balancer for a service on a worker node. Client requests coming </a:t>
            </a:r>
            <a:r>
              <a:rPr lang="en-US" sz="800" b="0" i="0" u="none" strike="noStrike" kern="1200" baseline="0" dirty="0">
                <a:solidFill>
                  <a:srgbClr val="000000"/>
                </a:solidFill>
                <a:latin typeface="+mn-lt"/>
                <a:ea typeface="+mn-ea"/>
                <a:cs typeface="+mn-cs"/>
              </a:rPr>
              <a:t>through an external load balancer will be redirected to the containers running in a pod through this proxy.</a:t>
            </a:r>
            <a:endParaRPr lang="en-AU" sz="800" b="0" i="0" u="none" strike="noStrike" kern="1200" baseline="0" dirty="0">
              <a:solidFill>
                <a:srgbClr val="000000"/>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AU" smtClean="0"/>
              <a:t>27</a:t>
            </a:fld>
            <a:endParaRPr lang="en-AU" dirty="0"/>
          </a:p>
        </p:txBody>
      </p:sp>
    </p:spTree>
    <p:extLst>
      <p:ext uri="{BB962C8B-B14F-4D97-AF65-F5344CB8AC3E}">
        <p14:creationId xmlns:p14="http://schemas.microsoft.com/office/powerpoint/2010/main" val="774058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Tx/>
              <a:buChar char="-"/>
            </a:pPr>
            <a:r>
              <a:rPr lang="en-AU" sz="800" b="0" i="0" u="none" strike="noStrike" kern="1200" baseline="0" dirty="0">
                <a:solidFill>
                  <a:srgbClr val="000000"/>
                </a:solidFill>
                <a:latin typeface="+mn-lt"/>
                <a:ea typeface="+mn-ea"/>
                <a:cs typeface="+mn-cs"/>
              </a:rPr>
              <a:t>Load Balancer: an external load balancer that directs traffic to and from the proxy</a:t>
            </a:r>
            <a:endParaRPr lang="en-US" sz="800" b="0" i="0" u="none" strike="noStrike" kern="1200" baseline="0" dirty="0">
              <a:solidFill>
                <a:srgbClr val="000000"/>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AU" smtClean="0"/>
              <a:t>28</a:t>
            </a:fld>
            <a:endParaRPr lang="en-AU" dirty="0"/>
          </a:p>
        </p:txBody>
      </p:sp>
    </p:spTree>
    <p:extLst>
      <p:ext uri="{BB962C8B-B14F-4D97-AF65-F5344CB8AC3E}">
        <p14:creationId xmlns:p14="http://schemas.microsoft.com/office/powerpoint/2010/main" val="3429962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38</a:t>
            </a:fld>
            <a:endParaRPr lang="en-US"/>
          </a:p>
        </p:txBody>
      </p:sp>
    </p:spTree>
    <p:extLst>
      <p:ext uri="{BB962C8B-B14F-4D97-AF65-F5344CB8AC3E}">
        <p14:creationId xmlns:p14="http://schemas.microsoft.com/office/powerpoint/2010/main" val="1003460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39</a:t>
            </a:fld>
            <a:endParaRPr lang="en-US"/>
          </a:p>
        </p:txBody>
      </p:sp>
    </p:spTree>
    <p:extLst>
      <p:ext uri="{BB962C8B-B14F-4D97-AF65-F5344CB8AC3E}">
        <p14:creationId xmlns:p14="http://schemas.microsoft.com/office/powerpoint/2010/main" val="3901351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13</a:t>
            </a:fld>
            <a:endParaRPr lang="en-US"/>
          </a:p>
        </p:txBody>
      </p:sp>
    </p:spTree>
    <p:extLst>
      <p:ext uri="{BB962C8B-B14F-4D97-AF65-F5344CB8AC3E}">
        <p14:creationId xmlns:p14="http://schemas.microsoft.com/office/powerpoint/2010/main" val="77082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16</a:t>
            </a:fld>
            <a:endParaRPr lang="en-US"/>
          </a:p>
        </p:txBody>
      </p:sp>
    </p:spTree>
    <p:extLst>
      <p:ext uri="{BB962C8B-B14F-4D97-AF65-F5344CB8AC3E}">
        <p14:creationId xmlns:p14="http://schemas.microsoft.com/office/powerpoint/2010/main" val="525885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Kubernetes Core Features</a:t>
            </a:r>
          </a:p>
          <a:p>
            <a:r>
              <a:rPr lang="en-US" dirty="0"/>
              <a:t>Also referred to as the control plane, it is the most basic part of the whole system. It offers a number of </a:t>
            </a:r>
            <a:r>
              <a:rPr lang="en-US" dirty="0">
                <a:hlinkClick r:id="rId3"/>
              </a:rPr>
              <a:t>RESTful</a:t>
            </a:r>
            <a:r>
              <a:rPr lang="en-US" dirty="0"/>
              <a:t> APIs that enable the cluster to do its most basic operations. The other part of the core is </a:t>
            </a:r>
            <a:r>
              <a:rPr lang="en-US" i="1" dirty="0"/>
              <a:t>execution</a:t>
            </a:r>
            <a:r>
              <a:rPr lang="en-US" dirty="0"/>
              <a:t>. Execution involves a number of controllers like </a:t>
            </a:r>
            <a:r>
              <a:rPr lang="en-US" dirty="0">
                <a:hlinkClick r:id="rId4"/>
              </a:rPr>
              <a:t>replication controller</a:t>
            </a:r>
            <a:r>
              <a:rPr lang="en-US" dirty="0"/>
              <a:t>, </a:t>
            </a:r>
            <a:r>
              <a:rPr lang="en-US" dirty="0" err="1">
                <a:hlinkClick r:id="rId5"/>
              </a:rPr>
              <a:t>replicaset</a:t>
            </a:r>
            <a:r>
              <a:rPr lang="en-US" dirty="0"/>
              <a:t>, </a:t>
            </a:r>
            <a:r>
              <a:rPr lang="en-US" dirty="0">
                <a:hlinkClick r:id="rId6"/>
              </a:rPr>
              <a:t>deployments</a:t>
            </a:r>
            <a:r>
              <a:rPr lang="en-US" dirty="0"/>
              <a:t>...etc. It also includes the </a:t>
            </a:r>
            <a:r>
              <a:rPr lang="en-US" dirty="0" err="1">
                <a:hlinkClick r:id="rId7"/>
              </a:rPr>
              <a:t>kubelet</a:t>
            </a:r>
            <a:r>
              <a:rPr lang="en-US" dirty="0"/>
              <a:t>, which is the module responsible for communicating with the container runtime.</a:t>
            </a:r>
          </a:p>
          <a:p>
            <a:r>
              <a:rPr lang="en-US" dirty="0"/>
              <a:t>The core is also responsible for contacting other layers (through </a:t>
            </a:r>
            <a:r>
              <a:rPr lang="en-US" dirty="0" err="1"/>
              <a:t>kubelet</a:t>
            </a:r>
            <a:r>
              <a:rPr lang="en-US" dirty="0"/>
              <a:t>) to fully manage containers. Let’s have a brief look at each of them:</a:t>
            </a:r>
          </a:p>
          <a:p>
            <a:r>
              <a:rPr lang="en-US" b="1" dirty="0"/>
              <a:t>Container runtime</a:t>
            </a:r>
          </a:p>
          <a:p>
            <a:r>
              <a:rPr lang="en-US" dirty="0"/>
              <a:t>Kubernetes uses </a:t>
            </a:r>
            <a:r>
              <a:rPr lang="en-US" dirty="0">
                <a:hlinkClick r:id="rId8"/>
              </a:rPr>
              <a:t>Container Runtime Interface</a:t>
            </a:r>
            <a:r>
              <a:rPr lang="en-US" b="1" dirty="0"/>
              <a:t> (CRI)</a:t>
            </a:r>
            <a:r>
              <a:rPr lang="en-US" dirty="0"/>
              <a:t> to transparently manage your containers without necessarily having to know (or deal with) the runtime used. When we discussed containers, we mentioned that Docker, despite its popularity, is not the only container management system available. Kubernetes uses </a:t>
            </a:r>
            <a:r>
              <a:rPr lang="en-US" dirty="0" err="1">
                <a:hlinkClick r:id="rId9"/>
              </a:rPr>
              <a:t>containerd</a:t>
            </a:r>
            <a:r>
              <a:rPr lang="en-US" dirty="0"/>
              <a:t> (pronounced </a:t>
            </a:r>
            <a:r>
              <a:rPr lang="en-US" i="1" dirty="0"/>
              <a:t>container d</a:t>
            </a:r>
            <a:r>
              <a:rPr lang="en-US" dirty="0"/>
              <a:t>) by default as a container runtime. This is how you are able to issue standard Docker commands against Kubernetes containers. It also uses </a:t>
            </a:r>
            <a:r>
              <a:rPr lang="en-US" b="1" dirty="0" err="1"/>
              <a:t>rkt</a:t>
            </a:r>
            <a:r>
              <a:rPr lang="en-US" dirty="0"/>
              <a:t> as an alternative runtime. Don’t be too confused at this part. This is the very inner workings of Kubernetes that, although you need to understand, you won’t have to deal with almost entirely. Kubernetes abstracts this layer through its rich set of APIs.</a:t>
            </a:r>
          </a:p>
          <a:p>
            <a:r>
              <a:rPr lang="en-US" b="1" dirty="0"/>
              <a:t>The Network Plugin</a:t>
            </a:r>
          </a:p>
          <a:p>
            <a:r>
              <a:rPr lang="en-US" dirty="0"/>
              <a:t>As we discussed earlier, a container orchestration system is responsible (among other things) for managing the network through which containers and services communicate. Kubernetes uses a library called </a:t>
            </a:r>
            <a:r>
              <a:rPr lang="en-US" dirty="0">
                <a:hlinkClick r:id="rId10"/>
              </a:rPr>
              <a:t>Container Network Interface</a:t>
            </a:r>
            <a:r>
              <a:rPr lang="en-US" b="1" dirty="0"/>
              <a:t> (CNI)</a:t>
            </a:r>
            <a:r>
              <a:rPr lang="en-US" dirty="0"/>
              <a:t> as an interface between the cluster and various network providers. There are a number of network providers that can be used in Kubernetes. This number is constantly changing. To name a few:</a:t>
            </a:r>
          </a:p>
          <a:p>
            <a:r>
              <a:rPr lang="en-US" dirty="0">
                <a:hlinkClick r:id="rId11"/>
              </a:rPr>
              <a:t>Weave net</a:t>
            </a:r>
            <a:endParaRPr lang="en-US" dirty="0"/>
          </a:p>
          <a:p>
            <a:r>
              <a:rPr lang="en-US" dirty="0" err="1">
                <a:hlinkClick r:id="rId12"/>
              </a:rPr>
              <a:t>Contiv</a:t>
            </a:r>
            <a:endParaRPr lang="en-US" dirty="0"/>
          </a:p>
          <a:p>
            <a:r>
              <a:rPr lang="en-US" dirty="0">
                <a:hlinkClick r:id="rId13"/>
              </a:rPr>
              <a:t>Flannel</a:t>
            </a:r>
            <a:endParaRPr lang="en-US" dirty="0"/>
          </a:p>
          <a:p>
            <a:r>
              <a:rPr lang="en-US" dirty="0">
                <a:hlinkClick r:id="rId14"/>
              </a:rPr>
              <a:t>Calico</a:t>
            </a:r>
            <a:endParaRPr lang="en-US" dirty="0"/>
          </a:p>
          <a:p>
            <a:r>
              <a:rPr lang="en-US" dirty="0"/>
              <a:t>The list is too long to mention here. You might be asking: why does Kubernetes need more than one networking provider to choose from? Kubernetes was designed mainly to be deployed in diverse environments. A Kubernetes node can be anything from a bare metal physical server, a virtual machine, or a cloud instance. With such diversity, you have a </a:t>
            </a:r>
            <a:r>
              <a:rPr lang="en-US" i="1" dirty="0"/>
              <a:t>virtually</a:t>
            </a:r>
            <a:r>
              <a:rPr lang="en-US" dirty="0"/>
              <a:t> endless number of options for how your containers will communicate with each other. This requires more than one to choose among. That is why Kubernetes designers chose to abstract the network provider layer behind CNI.</a:t>
            </a:r>
          </a:p>
          <a:p>
            <a:r>
              <a:rPr lang="en-US" b="1" dirty="0"/>
              <a:t>The Volume Plugin</a:t>
            </a:r>
          </a:p>
          <a:p>
            <a:r>
              <a:rPr lang="en-US" dirty="0"/>
              <a:t>A volume broadly refers to the storage that will be availed for the </a:t>
            </a:r>
            <a:r>
              <a:rPr lang="en-US" dirty="0">
                <a:hlinkClick r:id="rId15"/>
              </a:rPr>
              <a:t>pod</a:t>
            </a:r>
            <a:r>
              <a:rPr lang="en-US" dirty="0"/>
              <a:t>. A pod is one or more containers managed by Kubernetes as one unit. Because Kubernetes was designed to be deployed in multiple environments, there is a level of abstraction between the cluster and the underlying storage. Kubernetes also uses the CSI (</a:t>
            </a:r>
            <a:r>
              <a:rPr lang="en-US" dirty="0">
                <a:hlinkClick r:id="rId16"/>
              </a:rPr>
              <a:t>Container Storage Interface</a:t>
            </a:r>
            <a:r>
              <a:rPr lang="en-US" dirty="0"/>
              <a:t>) to interact with various storage plugins that are already available.</a:t>
            </a:r>
          </a:p>
          <a:p>
            <a:r>
              <a:rPr lang="en-US" b="1" dirty="0"/>
              <a:t>Image Registry</a:t>
            </a:r>
          </a:p>
          <a:p>
            <a:r>
              <a:rPr lang="en-US" dirty="0"/>
              <a:t>Kubernetes must contact an image registry (whether public or private) to be able to pull images and spin out containers.</a:t>
            </a:r>
          </a:p>
          <a:p>
            <a:r>
              <a:rPr lang="en-US" b="1" dirty="0"/>
              <a:t>Cloud Provider</a:t>
            </a:r>
          </a:p>
          <a:p>
            <a:r>
              <a:rPr lang="en-US" dirty="0"/>
              <a:t>Kubernetes can be deployed on almost any platform you may think of. However, the majority of users resort to cloud providers like AWS, Azure, or GCP to save even more costs. Kubernetes depends on the cloud provider APIs to perform scalability and resources provisioning tasks, such as provisioning load balancers, accessing cloud storage, utilizing the inter-node network and so on.</a:t>
            </a:r>
          </a:p>
          <a:p>
            <a:r>
              <a:rPr lang="en-US" b="1" dirty="0"/>
              <a:t>Identity Provider</a:t>
            </a:r>
          </a:p>
          <a:p>
            <a:r>
              <a:rPr lang="en-US" dirty="0"/>
              <a:t>If you’re provisioning a Kubernetes cluster in a small company with a small number of users, authentication won’t be a big issue. You can create an account for each user and that’s it. But, if you’re working in a large enterprise, with hundreds or even thousands of developers, operators, testers, security professionals...etc. then having to manually create an account for each person may quickly turn into a nightmare. Kubernetes designers had that in mind when working on the authentication mechanism. You can use your own identity provider system to authenticate your users to the cluster as long as it uses </a:t>
            </a:r>
            <a:r>
              <a:rPr lang="en-US" dirty="0">
                <a:hlinkClick r:id="rId17"/>
              </a:rPr>
              <a:t>OpenID connect</a:t>
            </a:r>
            <a:r>
              <a:rPr lang="en-US" dirty="0"/>
              <a:t>.</a:t>
            </a:r>
          </a:p>
          <a:p>
            <a:r>
              <a:rPr lang="en-US" b="1" dirty="0"/>
              <a:t>Kubernetes Controllers Layer</a:t>
            </a:r>
          </a:p>
          <a:p>
            <a:r>
              <a:rPr lang="en-US" dirty="0"/>
              <a:t>This is also referred to as the service fabric layer. It is responsible for some higher level functions of the cluster: routing, self-healing, load balancing, service discovery, and basic deployment(for more info, </a:t>
            </a:r>
            <a:r>
              <a:rPr lang="en-US" dirty="0">
                <a:hlinkClick r:id="rId18"/>
              </a:rPr>
              <a:t>https://kubernetes.io/docs/concepts/services-networking/</a:t>
            </a:r>
            <a:r>
              <a:rPr lang="en-US" dirty="0"/>
              <a:t>, and </a:t>
            </a:r>
            <a:r>
              <a:rPr lang="en-US" dirty="0">
                <a:hlinkClick r:id="rId6"/>
              </a:rPr>
              <a:t>https://kubernetes.io/docs/concepts/workloads/controllers/deployment/</a:t>
            </a:r>
            <a:r>
              <a:rPr lang="en-US" dirty="0"/>
              <a:t> ), among other things.</a:t>
            </a:r>
          </a:p>
          <a:p>
            <a:r>
              <a:rPr lang="en-US" b="1" dirty="0"/>
              <a:t>Management Layer</a:t>
            </a:r>
          </a:p>
          <a:p>
            <a:r>
              <a:rPr lang="en-US" dirty="0"/>
              <a:t>This is where policy enforcement options are applied. In this layer, functions like metrics collection, and autoscaling are performed. It also controls authorization, and quotas among different resources like the network and storage. You can learn more about resource quotas </a:t>
            </a:r>
            <a:r>
              <a:rPr lang="en-US" dirty="0">
                <a:hlinkClick r:id="rId19"/>
              </a:rPr>
              <a:t>here</a:t>
            </a:r>
            <a:r>
              <a:rPr lang="en-US" dirty="0"/>
              <a:t>.</a:t>
            </a:r>
          </a:p>
          <a:p>
            <a:r>
              <a:rPr lang="en-US" b="1" dirty="0"/>
              <a:t>The Interface Layer</a:t>
            </a:r>
          </a:p>
          <a:p>
            <a:r>
              <a:rPr lang="en-US" dirty="0"/>
              <a:t>In this layer, we have the client-facing tools that are used to interact with the cluster. </a:t>
            </a:r>
            <a:r>
              <a:rPr lang="en-US" dirty="0" err="1">
                <a:hlinkClick r:id="rId20"/>
              </a:rPr>
              <a:t>kubectl</a:t>
            </a:r>
            <a:r>
              <a:rPr lang="en-US" dirty="0"/>
              <a:t> is the most popular client-side program out there. Behind the scenes, it issues RESTful API requests to Kubernetes and displays the response either in JSON or YAML depending on the options provided. </a:t>
            </a:r>
            <a:r>
              <a:rPr lang="en-US" i="1" dirty="0" err="1"/>
              <a:t>kubectl</a:t>
            </a:r>
            <a:r>
              <a:rPr lang="en-US" dirty="0"/>
              <a:t> can be easily integrated with other higher level tools to facilitate cluster management.</a:t>
            </a:r>
          </a:p>
          <a:p>
            <a:r>
              <a:rPr lang="en-US" dirty="0"/>
              <a:t>In the same area, we have </a:t>
            </a:r>
            <a:r>
              <a:rPr lang="en-US" dirty="0">
                <a:hlinkClick r:id="rId21"/>
              </a:rPr>
              <a:t>helm</a:t>
            </a:r>
            <a:r>
              <a:rPr lang="en-US" dirty="0"/>
              <a:t>, which can be thought of as an application package manager running on top of Kubernetes. Using </a:t>
            </a:r>
            <a:r>
              <a:rPr lang="en-US" b="1" dirty="0"/>
              <a:t>helm-charts</a:t>
            </a:r>
            <a:r>
              <a:rPr lang="en-US" dirty="0"/>
              <a:t>, you can build a full application on Kubernetes by just defining its properties in a configuration file.</a:t>
            </a:r>
          </a:p>
          <a:p>
            <a:r>
              <a:rPr lang="en-US" b="1" dirty="0"/>
              <a:t>The DevOps and Infrastructure Environment</a:t>
            </a:r>
          </a:p>
          <a:p>
            <a:r>
              <a:rPr lang="en-US" dirty="0"/>
              <a:t>Kubernetes is one of the busiest open-source projects out there. It has a large, vibrant community and it’s constantly changing to adapt to new requirements and challenges. Kubernetes provides a tremendous number of features. Although it is only a few years old, it is able to support almost all types of environments. Kubernetes is used in many modern software building/deployment practices including:</a:t>
            </a:r>
          </a:p>
          <a:p>
            <a:r>
              <a:rPr lang="en-US" dirty="0">
                <a:hlinkClick r:id="rId22"/>
              </a:rPr>
              <a:t>DevOps</a:t>
            </a:r>
            <a:r>
              <a:rPr lang="en-US" b="1" dirty="0"/>
              <a:t>:</a:t>
            </a:r>
            <a:r>
              <a:rPr lang="en-US" dirty="0"/>
              <a:t> provisioning ephemeral environments for testing and QA is easier and faster.</a:t>
            </a:r>
          </a:p>
          <a:p>
            <a:r>
              <a:rPr lang="en-US" dirty="0">
                <a:hlinkClick r:id="rId23"/>
              </a:rPr>
              <a:t>CI/CD</a:t>
            </a:r>
            <a:r>
              <a:rPr lang="en-US" b="1" dirty="0"/>
              <a:t>:</a:t>
            </a:r>
            <a:r>
              <a:rPr lang="en-US" dirty="0"/>
              <a:t> building continuous integration/deployment, and even delivery pipelines is more seamless using Kubernetes-managed containers. You can easily integrate tools like </a:t>
            </a:r>
            <a:r>
              <a:rPr lang="en-US" dirty="0">
                <a:hlinkClick r:id="rId24"/>
              </a:rPr>
              <a:t>Jenkins</a:t>
            </a:r>
            <a:r>
              <a:rPr lang="en-US" dirty="0"/>
              <a:t>, </a:t>
            </a:r>
            <a:r>
              <a:rPr lang="en-US" dirty="0" err="1">
                <a:hlinkClick r:id="rId25"/>
              </a:rPr>
              <a:t>TravisCI</a:t>
            </a:r>
            <a:r>
              <a:rPr lang="en-US" dirty="0"/>
              <a:t>, </a:t>
            </a:r>
            <a:r>
              <a:rPr lang="en-US" dirty="0">
                <a:hlinkClick r:id="rId26"/>
              </a:rPr>
              <a:t>Drone CI</a:t>
            </a:r>
            <a:r>
              <a:rPr lang="en-US" dirty="0"/>
              <a:t> with the Kubernetes cluster to build/test/deploy your applications and other cloud components.</a:t>
            </a:r>
          </a:p>
          <a:p>
            <a:r>
              <a:rPr lang="en-US" dirty="0" err="1">
                <a:hlinkClick r:id="rId27"/>
              </a:rPr>
              <a:t>ChatOps</a:t>
            </a:r>
            <a:r>
              <a:rPr lang="en-US" b="1" dirty="0"/>
              <a:t>:</a:t>
            </a:r>
            <a:r>
              <a:rPr lang="en-US" dirty="0"/>
              <a:t> chat applications like </a:t>
            </a:r>
            <a:r>
              <a:rPr lang="en-US" dirty="0">
                <a:hlinkClick r:id="rId28"/>
              </a:rPr>
              <a:t>Slack</a:t>
            </a:r>
            <a:r>
              <a:rPr lang="en-US" dirty="0"/>
              <a:t> can easily be integrated with the rich API set provided by Kubernetes to monitor and even manage the cluster.</a:t>
            </a:r>
          </a:p>
          <a:p>
            <a:r>
              <a:rPr lang="en-US" dirty="0"/>
              <a:t>Cloud-managed Kubernetes: Most cloud providers offer products that already has Kubernetes installed. For example </a:t>
            </a:r>
            <a:r>
              <a:rPr lang="en-US" dirty="0">
                <a:hlinkClick r:id="rId29"/>
              </a:rPr>
              <a:t>AWS EKS</a:t>
            </a:r>
            <a:r>
              <a:rPr lang="en-US" dirty="0"/>
              <a:t>, </a:t>
            </a:r>
            <a:r>
              <a:rPr lang="en-US" dirty="0">
                <a:hlinkClick r:id="rId30"/>
              </a:rPr>
              <a:t>Google GKE</a:t>
            </a:r>
            <a:r>
              <a:rPr lang="en-US" dirty="0"/>
              <a:t>, and </a:t>
            </a:r>
            <a:r>
              <a:rPr lang="en-US" dirty="0">
                <a:hlinkClick r:id="rId31"/>
              </a:rPr>
              <a:t>Azure AKS</a:t>
            </a:r>
            <a:r>
              <a:rPr lang="en-US" dirty="0"/>
              <a:t>.</a:t>
            </a:r>
          </a:p>
          <a:p>
            <a:r>
              <a:rPr lang="en-US" dirty="0" err="1">
                <a:hlinkClick r:id="rId32"/>
              </a:rPr>
              <a:t>GitOps</a:t>
            </a:r>
            <a:r>
              <a:rPr lang="en-US" dirty="0"/>
              <a:t>: Everything in Kubernetes is managed through code (YAML files). Using version control systems like </a:t>
            </a:r>
            <a:r>
              <a:rPr lang="en-US" dirty="0">
                <a:hlinkClick r:id="rId33"/>
              </a:rPr>
              <a:t>Git</a:t>
            </a:r>
            <a:r>
              <a:rPr lang="en-US" dirty="0"/>
              <a:t>, you can easily manage your cluster through pull requests. You don’t even have to use </a:t>
            </a:r>
            <a:r>
              <a:rPr lang="en-US" i="1" dirty="0" err="1"/>
              <a:t>kubectl</a:t>
            </a:r>
            <a:r>
              <a:rPr lang="en-US" dirty="0"/>
              <a:t>.</a:t>
            </a:r>
          </a:p>
        </p:txBody>
      </p:sp>
      <p:sp>
        <p:nvSpPr>
          <p:cNvPr id="4" name="Slide Number Placeholder 3"/>
          <p:cNvSpPr>
            <a:spLocks noGrp="1"/>
          </p:cNvSpPr>
          <p:nvPr>
            <p:ph type="sldNum" sz="quarter" idx="5"/>
          </p:nvPr>
        </p:nvSpPr>
        <p:spPr/>
        <p:txBody>
          <a:bodyPr/>
          <a:lstStyle/>
          <a:p>
            <a:fld id="{DACC16FB-9D68-C74B-AABD-CDFC2ED74F24}" type="slidenum">
              <a:rPr lang="en-US" smtClean="0"/>
              <a:t>17</a:t>
            </a:fld>
            <a:endParaRPr lang="en-US"/>
          </a:p>
        </p:txBody>
      </p:sp>
    </p:spTree>
    <p:extLst>
      <p:ext uri="{BB962C8B-B14F-4D97-AF65-F5344CB8AC3E}">
        <p14:creationId xmlns:p14="http://schemas.microsoft.com/office/powerpoint/2010/main" val="302068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u="none" strike="noStrike" kern="1200" baseline="0" dirty="0">
                <a:solidFill>
                  <a:srgbClr val="000000"/>
                </a:solidFill>
                <a:latin typeface="+mn-lt"/>
                <a:ea typeface="+mn-ea"/>
                <a:cs typeface="+mn-cs"/>
              </a:rPr>
              <a:t>A Kubernetes cluster is a set of physical or virtual machines and other infrastructure resources that are used to run your applications.</a:t>
            </a:r>
          </a:p>
          <a:p>
            <a:endParaRPr lang="en-US" sz="1100" b="0" i="0" u="none" strike="noStrike" kern="1200" baseline="0" dirty="0">
              <a:solidFill>
                <a:srgbClr val="000000"/>
              </a:solidFill>
              <a:latin typeface="+mn-lt"/>
              <a:ea typeface="+mn-ea"/>
              <a:cs typeface="+mn-cs"/>
            </a:endParaRPr>
          </a:p>
          <a:p>
            <a:r>
              <a:rPr lang="en-US" sz="1100" b="0" i="0" u="none" strike="noStrike" kern="1200" baseline="0" dirty="0">
                <a:solidFill>
                  <a:srgbClr val="000000"/>
                </a:solidFill>
                <a:latin typeface="+mn-lt"/>
                <a:ea typeface="+mn-ea"/>
                <a:cs typeface="+mn-cs"/>
              </a:rPr>
              <a:t>Each machine is called a node. There are 2 types of nodes:</a:t>
            </a:r>
          </a:p>
          <a:p>
            <a:endParaRPr lang="en-US" sz="1100" b="0" i="0" u="none" strike="noStrike" kern="1200" baseline="0" dirty="0">
              <a:solidFill>
                <a:srgbClr val="000000"/>
              </a:solidFill>
              <a:latin typeface="+mn-lt"/>
              <a:ea typeface="+mn-ea"/>
              <a:cs typeface="+mn-cs"/>
            </a:endParaRPr>
          </a:p>
          <a:p>
            <a:pPr marL="228600" indent="-228600">
              <a:buAutoNum type="arabicPeriod"/>
            </a:pPr>
            <a:r>
              <a:rPr lang="en-US" sz="1100" b="0" i="0" u="none" strike="noStrike" kern="1200" baseline="0" dirty="0">
                <a:solidFill>
                  <a:srgbClr val="000000"/>
                </a:solidFill>
                <a:latin typeface="+mn-lt"/>
                <a:ea typeface="+mn-ea"/>
                <a:cs typeface="+mn-cs"/>
              </a:rPr>
              <a:t>Master node: Hosts the K8s control plane and manages the cluster. Think of it like WLS Admin Server. Except you can run multiple masters at the same time.</a:t>
            </a:r>
          </a:p>
          <a:p>
            <a:pPr marL="228600" indent="-228600">
              <a:buAutoNum type="arabicPeriod"/>
            </a:pPr>
            <a:r>
              <a:rPr lang="en-US" sz="1100" b="0" i="0" u="none" strike="noStrike" kern="1200" baseline="0" dirty="0">
                <a:solidFill>
                  <a:srgbClr val="000000"/>
                </a:solidFill>
                <a:latin typeface="+mn-lt"/>
                <a:ea typeface="+mn-ea"/>
                <a:cs typeface="+mn-cs"/>
              </a:rPr>
              <a:t>Worker node: Runs your containerized applications. Think of it like the WLS Managed Server.</a:t>
            </a:r>
          </a:p>
        </p:txBody>
      </p:sp>
      <p:sp>
        <p:nvSpPr>
          <p:cNvPr id="4" name="Slide Number Placeholder 3"/>
          <p:cNvSpPr>
            <a:spLocks noGrp="1"/>
          </p:cNvSpPr>
          <p:nvPr>
            <p:ph type="sldNum" sz="quarter" idx="10"/>
          </p:nvPr>
        </p:nvSpPr>
        <p:spPr/>
        <p:txBody>
          <a:bodyPr/>
          <a:lstStyle/>
          <a:p>
            <a:fld id="{8C72D9AE-7182-4680-8F79-479C4181FF08}" type="slidenum">
              <a:rPr lang="en-AU" smtClean="0"/>
              <a:t>18</a:t>
            </a:fld>
            <a:endParaRPr lang="en-AU" dirty="0"/>
          </a:p>
        </p:txBody>
      </p:sp>
    </p:spTree>
    <p:extLst>
      <p:ext uri="{BB962C8B-B14F-4D97-AF65-F5344CB8AC3E}">
        <p14:creationId xmlns:p14="http://schemas.microsoft.com/office/powerpoint/2010/main" val="159435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None/>
            </a:pPr>
            <a:r>
              <a:rPr lang="en-US" sz="1100" b="0" i="0" u="none" strike="noStrike" kern="1200" baseline="0" dirty="0" err="1">
                <a:solidFill>
                  <a:srgbClr val="000000"/>
                </a:solidFill>
                <a:latin typeface="+mn-lt"/>
                <a:ea typeface="+mn-ea"/>
                <a:cs typeface="+mn-cs"/>
              </a:rPr>
              <a:t>Kubectl</a:t>
            </a:r>
            <a:r>
              <a:rPr lang="en-US" sz="1100" b="0" i="0" u="none" strike="noStrike" kern="1200" baseline="0" dirty="0">
                <a:solidFill>
                  <a:srgbClr val="000000"/>
                </a:solidFill>
                <a:latin typeface="+mn-lt"/>
                <a:ea typeface="+mn-ea"/>
                <a:cs typeface="+mn-cs"/>
              </a:rPr>
              <a:t> is a </a:t>
            </a:r>
            <a:r>
              <a:rPr lang="en-US" sz="1100" b="0" i="0" u="none" strike="noStrike" kern="1200" baseline="0" dirty="0" err="1">
                <a:solidFill>
                  <a:srgbClr val="000000"/>
                </a:solidFill>
                <a:latin typeface="+mn-lt"/>
                <a:ea typeface="+mn-ea"/>
                <a:cs typeface="+mn-cs"/>
              </a:rPr>
              <a:t>cmd</a:t>
            </a:r>
            <a:r>
              <a:rPr lang="en-US" sz="1100" b="0" i="0" u="none" strike="noStrike" kern="1200" baseline="0" dirty="0">
                <a:solidFill>
                  <a:srgbClr val="000000"/>
                </a:solidFill>
                <a:latin typeface="+mn-lt"/>
                <a:ea typeface="+mn-ea"/>
                <a:cs typeface="+mn-cs"/>
              </a:rPr>
              <a:t>-line tool that helps you manage K8s resources using REST. You can do all kinds of CRUD operations against K8s resources. Think of it like WLST commands but you use container manifests in YAML/JSON formats.</a:t>
            </a:r>
          </a:p>
          <a:p>
            <a:pPr marL="0" indent="0">
              <a:buNone/>
            </a:pPr>
            <a:endParaRPr lang="en-US" sz="1100" b="0" i="0" u="none" strike="noStrike" kern="1200" baseline="0" dirty="0">
              <a:solidFill>
                <a:srgbClr val="000000"/>
              </a:solidFill>
              <a:latin typeface="+mn-lt"/>
              <a:ea typeface="+mn-ea"/>
              <a:cs typeface="+mn-cs"/>
            </a:endParaRPr>
          </a:p>
          <a:p>
            <a:pPr marL="0" indent="0">
              <a:buNone/>
            </a:pPr>
            <a:r>
              <a:rPr lang="en-US" sz="1100" b="0" i="0" u="none" strike="noStrike" kern="1200" baseline="0" dirty="0">
                <a:solidFill>
                  <a:srgbClr val="000000"/>
                </a:solidFill>
                <a:latin typeface="+mn-lt"/>
                <a:ea typeface="+mn-ea"/>
                <a:cs typeface="+mn-cs"/>
              </a:rPr>
              <a:t>API Server: Commands from </a:t>
            </a:r>
            <a:r>
              <a:rPr lang="en-US" sz="1100" b="0" i="0" u="none" strike="noStrike" kern="1200" baseline="0" dirty="0" err="1">
                <a:solidFill>
                  <a:srgbClr val="000000"/>
                </a:solidFill>
                <a:latin typeface="+mn-lt"/>
                <a:ea typeface="+mn-ea"/>
                <a:cs typeface="+mn-cs"/>
              </a:rPr>
              <a:t>kubectl</a:t>
            </a:r>
            <a:r>
              <a:rPr lang="en-US" sz="1100" b="0" i="0" u="none" strike="noStrike" kern="1200" baseline="0" dirty="0">
                <a:solidFill>
                  <a:srgbClr val="000000"/>
                </a:solidFill>
                <a:latin typeface="+mn-lt"/>
                <a:ea typeface="+mn-ea"/>
                <a:cs typeface="+mn-cs"/>
              </a:rPr>
              <a:t> is translated into REST API call and issued to the API Server. Think of it like the WebLogic’s RESTful management services. Users, other control plane components or other tools e.g. CI/CD tools communicate with it</a:t>
            </a:r>
          </a:p>
          <a:p>
            <a:pPr marL="0" indent="0">
              <a:buNone/>
            </a:pPr>
            <a:r>
              <a:rPr lang="en-US" sz="1100" b="0" i="0" u="none" strike="noStrike" kern="1200" baseline="0" dirty="0">
                <a:solidFill>
                  <a:srgbClr val="000000"/>
                </a:solidFill>
                <a:latin typeface="+mn-lt"/>
                <a:ea typeface="+mn-ea"/>
                <a:cs typeface="+mn-cs"/>
              </a:rPr>
              <a:t> </a:t>
            </a:r>
          </a:p>
        </p:txBody>
      </p:sp>
      <p:sp>
        <p:nvSpPr>
          <p:cNvPr id="4" name="Slide Number Placeholder 3"/>
          <p:cNvSpPr>
            <a:spLocks noGrp="1"/>
          </p:cNvSpPr>
          <p:nvPr>
            <p:ph type="sldNum" sz="quarter" idx="10"/>
          </p:nvPr>
        </p:nvSpPr>
        <p:spPr/>
        <p:txBody>
          <a:bodyPr/>
          <a:lstStyle/>
          <a:p>
            <a:fld id="{8C72D9AE-7182-4680-8F79-479C4181FF08}" type="slidenum">
              <a:rPr lang="en-AU" smtClean="0"/>
              <a:t>19</a:t>
            </a:fld>
            <a:endParaRPr lang="en-AU" dirty="0"/>
          </a:p>
        </p:txBody>
      </p:sp>
    </p:spTree>
    <p:extLst>
      <p:ext uri="{BB962C8B-B14F-4D97-AF65-F5344CB8AC3E}">
        <p14:creationId xmlns:p14="http://schemas.microsoft.com/office/powerpoint/2010/main" val="263829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None/>
            </a:pPr>
            <a:r>
              <a:rPr lang="en-US" sz="1100" b="0" i="0" u="none" strike="noStrike" kern="1200" baseline="0" dirty="0">
                <a:solidFill>
                  <a:srgbClr val="000000"/>
                </a:solidFill>
                <a:latin typeface="+mn-lt"/>
                <a:ea typeface="+mn-ea"/>
                <a:cs typeface="+mn-cs"/>
              </a:rPr>
              <a:t>Scheduler: Works with the API Server to schedule pods to the nodes. It has information about resources available on the nodes and those requested by pods. This is then used to decide which worker node will be selected for deployment.</a:t>
            </a:r>
          </a:p>
          <a:p>
            <a:pPr marL="0" indent="0">
              <a:buNone/>
            </a:pPr>
            <a:endParaRPr lang="en-US" sz="1100" b="0" i="0" u="none" strike="noStrike" kern="1200" baseline="0" dirty="0">
              <a:solidFill>
                <a:srgbClr val="000000"/>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AU" smtClean="0"/>
              <a:t>20</a:t>
            </a:fld>
            <a:endParaRPr lang="en-AU" dirty="0"/>
          </a:p>
        </p:txBody>
      </p:sp>
    </p:spTree>
    <p:extLst>
      <p:ext uri="{BB962C8B-B14F-4D97-AF65-F5344CB8AC3E}">
        <p14:creationId xmlns:p14="http://schemas.microsoft.com/office/powerpoint/2010/main" val="2093302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None/>
            </a:pPr>
            <a:r>
              <a:rPr lang="en-US" sz="1100" b="0" i="0" u="none" strike="noStrike" kern="1200" baseline="0" dirty="0">
                <a:solidFill>
                  <a:srgbClr val="000000"/>
                </a:solidFill>
                <a:latin typeface="+mn-lt"/>
                <a:ea typeface="+mn-ea"/>
                <a:cs typeface="+mn-cs"/>
              </a:rPr>
              <a:t>Controller Manager: a daemon that watches the state of the cluster and reconciles the current state with the desired state e.g. replicating components, keeping track of worker nodes, handling node failures</a:t>
            </a:r>
          </a:p>
        </p:txBody>
      </p:sp>
      <p:sp>
        <p:nvSpPr>
          <p:cNvPr id="4" name="Slide Number Placeholder 3"/>
          <p:cNvSpPr>
            <a:spLocks noGrp="1"/>
          </p:cNvSpPr>
          <p:nvPr>
            <p:ph type="sldNum" sz="quarter" idx="10"/>
          </p:nvPr>
        </p:nvSpPr>
        <p:spPr/>
        <p:txBody>
          <a:bodyPr/>
          <a:lstStyle/>
          <a:p>
            <a:fld id="{8C72D9AE-7182-4680-8F79-479C4181FF08}" type="slidenum">
              <a:rPr lang="en-AU" smtClean="0"/>
              <a:t>21</a:t>
            </a:fld>
            <a:endParaRPr lang="en-AU" dirty="0"/>
          </a:p>
        </p:txBody>
      </p:sp>
    </p:spTree>
    <p:extLst>
      <p:ext uri="{BB962C8B-B14F-4D97-AF65-F5344CB8AC3E}">
        <p14:creationId xmlns:p14="http://schemas.microsoft.com/office/powerpoint/2010/main" val="503743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None/>
            </a:pPr>
            <a:r>
              <a:rPr lang="en-US" sz="1100" b="0" i="0" u="none" strike="noStrike" kern="1200" baseline="0" dirty="0" err="1">
                <a:solidFill>
                  <a:srgbClr val="000000"/>
                </a:solidFill>
                <a:latin typeface="+mn-lt"/>
                <a:ea typeface="+mn-ea"/>
                <a:cs typeface="+mn-cs"/>
              </a:rPr>
              <a:t>Etcd</a:t>
            </a:r>
            <a:r>
              <a:rPr lang="en-US" sz="1100" b="0" i="0" u="none" strike="noStrike" kern="1200" baseline="0" dirty="0">
                <a:solidFill>
                  <a:srgbClr val="000000"/>
                </a:solidFill>
                <a:latin typeface="+mn-lt"/>
                <a:ea typeface="+mn-ea"/>
                <a:cs typeface="+mn-cs"/>
              </a:rPr>
              <a:t>: a simple, reliable, distributed and consistent KV store. It persists the state of all REST API objects, how many pods are deployed to each worker nodes etc. Think of it like the domain config.xml. </a:t>
            </a:r>
          </a:p>
        </p:txBody>
      </p:sp>
      <p:sp>
        <p:nvSpPr>
          <p:cNvPr id="4" name="Slide Number Placeholder 3"/>
          <p:cNvSpPr>
            <a:spLocks noGrp="1"/>
          </p:cNvSpPr>
          <p:nvPr>
            <p:ph type="sldNum" sz="quarter" idx="10"/>
          </p:nvPr>
        </p:nvSpPr>
        <p:spPr/>
        <p:txBody>
          <a:bodyPr/>
          <a:lstStyle/>
          <a:p>
            <a:fld id="{8C72D9AE-7182-4680-8F79-479C4181FF08}" type="slidenum">
              <a:rPr lang="en-AU" smtClean="0"/>
              <a:t>22</a:t>
            </a:fld>
            <a:endParaRPr lang="en-AU" dirty="0"/>
          </a:p>
        </p:txBody>
      </p:sp>
    </p:spTree>
    <p:extLst>
      <p:ext uri="{BB962C8B-B14F-4D97-AF65-F5344CB8AC3E}">
        <p14:creationId xmlns:p14="http://schemas.microsoft.com/office/powerpoint/2010/main" val="3266827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5802" r="1"/>
          <a:stretch/>
        </p:blipFill>
        <p:spPr>
          <a:xfrm>
            <a:off x="5" y="2834218"/>
            <a:ext cx="239938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1064737"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3416971-0881-624B-9629-5D3B8A3C4867}"/>
              </a:ext>
            </a:extLst>
          </p:cNvPr>
          <p:cNvSpPr/>
          <p:nvPr userDrawn="1"/>
        </p:nvSpPr>
        <p:spPr>
          <a:xfrm>
            <a:off x="896176" y="4167200"/>
            <a:ext cx="7596951" cy="923330"/>
          </a:xfrm>
          <a:prstGeom prst="rect">
            <a:avLst/>
          </a:prstGeom>
        </p:spPr>
        <p:txBody>
          <a:bodyPr wrap="none">
            <a:spAutoFit/>
          </a:bodyPr>
          <a:lstStyle/>
          <a:p>
            <a:r>
              <a:rPr kumimoji="0" lang="en-US" sz="5400" b="0" i="0" u="none" strike="noStrike" kern="1200" cap="none" spc="0" normalizeH="0" baseline="0" noProof="0" dirty="0">
                <a:ln>
                  <a:noFill/>
                </a:ln>
                <a:solidFill>
                  <a:srgbClr val="423736"/>
                </a:solidFill>
                <a:effectLst/>
                <a:uLnTx/>
                <a:uFillTx/>
                <a:latin typeface="Georgia" panose="02040502050405020303" pitchFamily="18" charset="0"/>
                <a:ea typeface="+mj-ea"/>
                <a:cs typeface="Oracle Sans" panose="020B0503020204020204" pitchFamily="34" charset="0"/>
              </a:rPr>
              <a:t>Oracle OpenWorld 2019</a:t>
            </a:r>
            <a:endParaRPr lang="en-US" sz="2400" dirty="0"/>
          </a:p>
        </p:txBody>
      </p:sp>
      <p:sp>
        <p:nvSpPr>
          <p:cNvPr id="6" name="Rectangle 5">
            <a:extLst>
              <a:ext uri="{FF2B5EF4-FFF2-40B4-BE49-F238E27FC236}">
                <a16:creationId xmlns:a16="http://schemas.microsoft.com/office/drawing/2014/main" id="{1E9E44B1-5658-904C-B93E-80423956EC91}"/>
              </a:ext>
            </a:extLst>
          </p:cNvPr>
          <p:cNvSpPr/>
          <p:nvPr userDrawn="1"/>
        </p:nvSpPr>
        <p:spPr>
          <a:xfrm>
            <a:off x="967054" y="5123049"/>
            <a:ext cx="3229730" cy="376706"/>
          </a:xfrm>
          <a:prstGeom prst="rect">
            <a:avLst/>
          </a:prstGeom>
        </p:spPr>
        <p:txBody>
          <a:bodyPr wrap="non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600" normalizeH="0" baseline="0" noProof="0" dirty="0">
                <a:ln>
                  <a:noFill/>
                </a:ln>
                <a:solidFill>
                  <a:schemeClr val="accent2"/>
                </a:solidFill>
                <a:effectLst/>
                <a:uLnTx/>
                <a:uFillTx/>
                <a:latin typeface="Oracle Sans" panose="020B0503020204020204" pitchFamily="34" charset="0"/>
                <a:ea typeface="+mn-ea"/>
                <a:cs typeface="Oracle Sans" panose="020B0503020204020204" pitchFamily="34" charset="0"/>
              </a:rPr>
              <a:t>SAN FRANCISCO</a:t>
            </a:r>
          </a:p>
        </p:txBody>
      </p:sp>
      <p:sp>
        <p:nvSpPr>
          <p:cNvPr id="2" name="Footer Placeholder 1">
            <a:extLst>
              <a:ext uri="{FF2B5EF4-FFF2-40B4-BE49-F238E27FC236}">
                <a16:creationId xmlns:a16="http://schemas.microsoft.com/office/drawing/2014/main" id="{83D19E42-11AE-F941-BFB0-DD0EE4B85C66}"/>
              </a:ext>
            </a:extLst>
          </p:cNvPr>
          <p:cNvSpPr>
            <a:spLocks noGrp="1"/>
          </p:cNvSpPr>
          <p:nvPr>
            <p:ph type="ftr" sz="quarter" idx="10"/>
          </p:nvPr>
        </p:nvSpPr>
        <p:spPr>
          <a:xfrm>
            <a:off x="1064737" y="6514987"/>
            <a:ext cx="6542105" cy="365125"/>
          </a:xfrm>
        </p:spPr>
        <p:txBody>
          <a:bodyPr/>
          <a:lstStyle/>
          <a:p>
            <a:r>
              <a:rPr lang="en-US" sz="800" dirty="0"/>
              <a:t>Copyright © 2019 Oracle and/or its affiliates.</a:t>
            </a:r>
          </a:p>
        </p:txBody>
      </p:sp>
      <p:pic>
        <p:nvPicPr>
          <p:cNvPr id="22" name="Picture 21">
            <a:extLst>
              <a:ext uri="{FF2B5EF4-FFF2-40B4-BE49-F238E27FC236}">
                <a16:creationId xmlns:a16="http://schemas.microsoft.com/office/drawing/2014/main" id="{55820567-1F70-5947-96EB-0B1A86AC3BF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Tree>
    <p:extLst>
      <p:ext uri="{BB962C8B-B14F-4D97-AF65-F5344CB8AC3E}">
        <p14:creationId xmlns:p14="http://schemas.microsoft.com/office/powerpoint/2010/main" val="6138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8" y="450075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3"/>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3429002"/>
            <a:ext cx="7629455" cy="1456631"/>
          </a:xfrm>
        </p:spPr>
        <p:txBody>
          <a:bodyPr lIns="0" rIns="0">
            <a:normAutofit/>
          </a:bodyPr>
          <a:lstStyle>
            <a:lvl1pPr marL="0" indent="0">
              <a:lnSpc>
                <a:spcPct val="100000"/>
              </a:lnSpc>
              <a:spcBef>
                <a:spcPts val="0"/>
              </a:spcBef>
              <a:buNone/>
              <a:defRPr sz="2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0" name="Footer Placeholder 3">
            <a:extLst>
              <a:ext uri="{FF2B5EF4-FFF2-40B4-BE49-F238E27FC236}">
                <a16:creationId xmlns:a16="http://schemas.microsoft.com/office/drawing/2014/main" id="{A4BEF2F3-F18B-274D-A154-AE3820B18013}"/>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9A2F7050-1098-9B4F-8A8D-C8A4DF15FBC5}"/>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1220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8" y="56557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6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38F0D45-1F3C-8841-B124-C9FEF4E5B18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0" name="Footer Placeholder 3">
            <a:extLst>
              <a:ext uri="{FF2B5EF4-FFF2-40B4-BE49-F238E27FC236}">
                <a16:creationId xmlns:a16="http://schemas.microsoft.com/office/drawing/2014/main" id="{B13EDD8D-8F01-EE46-B1C4-C1DA45E31622}"/>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6A9C9B62-96EF-7D47-BF08-761CE8C5C669}"/>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30159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889" y="5010978"/>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9028"/>
          <a:stretch/>
        </p:blipFill>
        <p:spPr>
          <a:xfrm>
            <a:off x="4" y="5012687"/>
            <a:ext cx="6096001" cy="1413489"/>
          </a:xfrm>
          <a:prstGeom prst="rect">
            <a:avLst/>
          </a:prstGeom>
        </p:spPr>
      </p:pic>
      <p:pic>
        <p:nvPicPr>
          <p:cNvPr id="21" name="Picture 20">
            <a:extLst>
              <a:ext uri="{FF2B5EF4-FFF2-40B4-BE49-F238E27FC236}">
                <a16:creationId xmlns:a16="http://schemas.microsoft.com/office/drawing/2014/main" id="{E3780B19-B5C1-3445-B36A-26C5EA82DD1B}"/>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23" name="Footer Placeholder 3">
            <a:extLst>
              <a:ext uri="{FF2B5EF4-FFF2-40B4-BE49-F238E27FC236}">
                <a16:creationId xmlns:a16="http://schemas.microsoft.com/office/drawing/2014/main" id="{2DB96970-BC82-E04F-89FA-534A729EB028}"/>
              </a:ext>
            </a:extLst>
          </p:cNvPr>
          <p:cNvSpPr>
            <a:spLocks noGrp="1"/>
          </p:cNvSpPr>
          <p:nvPr>
            <p:ph type="ftr" sz="quarter" idx="17"/>
          </p:nvPr>
        </p:nvSpPr>
        <p:spPr>
          <a:xfrm>
            <a:off x="1339855" y="6514987"/>
            <a:ext cx="3792589" cy="365125"/>
          </a:xfrm>
        </p:spPr>
        <p:txBody>
          <a:bodyPr/>
          <a:lstStyle/>
          <a:p>
            <a:r>
              <a:rPr lang="en-US" sz="800"/>
              <a:t>Copyright © 2019 Oracle and/or its affiliates.</a:t>
            </a:r>
            <a:endParaRPr lang="en-US" sz="800" dirty="0"/>
          </a:p>
        </p:txBody>
      </p:sp>
      <p:sp>
        <p:nvSpPr>
          <p:cNvPr id="27" name="Slide Number Placeholder 3">
            <a:extLst>
              <a:ext uri="{FF2B5EF4-FFF2-40B4-BE49-F238E27FC236}">
                <a16:creationId xmlns:a16="http://schemas.microsoft.com/office/drawing/2014/main" id="{6EE2A133-92FC-6D4B-A101-D6F563C5E8E7}"/>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208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32"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AB481614-6B96-7440-8E04-DD7F78B9E2A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6" name="Footer Placeholder 3">
            <a:extLst>
              <a:ext uri="{FF2B5EF4-FFF2-40B4-BE49-F238E27FC236}">
                <a16:creationId xmlns:a16="http://schemas.microsoft.com/office/drawing/2014/main" id="{A878625F-242E-D342-B85C-2FD3A8C2B682}"/>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9" name="Slide Number Placeholder 3">
            <a:extLst>
              <a:ext uri="{FF2B5EF4-FFF2-40B4-BE49-F238E27FC236}">
                <a16:creationId xmlns:a16="http://schemas.microsoft.com/office/drawing/2014/main" id="{453600CF-C895-EE4E-84D3-CD14402B0A50}"/>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33872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36" y="4846008"/>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63"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8E97433-5097-4742-944D-86A54330377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20" name="Footer Placeholder 3">
            <a:extLst>
              <a:ext uri="{FF2B5EF4-FFF2-40B4-BE49-F238E27FC236}">
                <a16:creationId xmlns:a16="http://schemas.microsoft.com/office/drawing/2014/main" id="{29C6D4CA-A76F-DE43-984C-1A838B42E421}"/>
              </a:ext>
            </a:extLst>
          </p:cNvPr>
          <p:cNvSpPr>
            <a:spLocks noGrp="1"/>
          </p:cNvSpPr>
          <p:nvPr>
            <p:ph type="ftr" sz="quarter" idx="11"/>
          </p:nvPr>
        </p:nvSpPr>
        <p:spPr>
          <a:xfrm>
            <a:off x="4385627" y="6514987"/>
            <a:ext cx="3792589" cy="365125"/>
          </a:xfrm>
        </p:spPr>
        <p:txBody>
          <a:bodyPr/>
          <a:lstStyle/>
          <a:p>
            <a:r>
              <a:rPr lang="en-US" sz="800" dirty="0"/>
              <a:t>Copyright © 2019 Oracle and/or its affiliates.</a:t>
            </a:r>
          </a:p>
        </p:txBody>
      </p:sp>
      <p:sp>
        <p:nvSpPr>
          <p:cNvPr id="23" name="Slide Number Placeholder 3">
            <a:extLst>
              <a:ext uri="{FF2B5EF4-FFF2-40B4-BE49-F238E27FC236}">
                <a16:creationId xmlns:a16="http://schemas.microsoft.com/office/drawing/2014/main" id="{CD9FD09F-06DA-D343-9718-9BC69ED593FA}"/>
              </a:ext>
            </a:extLst>
          </p:cNvPr>
          <p:cNvSpPr>
            <a:spLocks noGrp="1"/>
          </p:cNvSpPr>
          <p:nvPr>
            <p:ph type="sldNum" sz="quarter" idx="4"/>
          </p:nvPr>
        </p:nvSpPr>
        <p:spPr>
          <a:xfrm>
            <a:off x="3807059"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141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9" y="2409946"/>
            <a:ext cx="3657601"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4" y="2409946"/>
            <a:ext cx="3657601"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9" y="4287384"/>
            <a:ext cx="3657601"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4" y="4287013"/>
            <a:ext cx="3657601"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8D62B836-4267-2943-9FB0-BBCC406935C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24" name="Footer Placeholder 3">
            <a:extLst>
              <a:ext uri="{FF2B5EF4-FFF2-40B4-BE49-F238E27FC236}">
                <a16:creationId xmlns:a16="http://schemas.microsoft.com/office/drawing/2014/main" id="{7AD983AE-3235-1445-ABB6-238EDB4736F7}"/>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25" name="Slide Number Placeholder 3">
            <a:extLst>
              <a:ext uri="{FF2B5EF4-FFF2-40B4-BE49-F238E27FC236}">
                <a16:creationId xmlns:a16="http://schemas.microsoft.com/office/drawing/2014/main" id="{D26EA7A8-85E1-6744-945F-569DDB399C10}"/>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1168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5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373799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sp>
        <p:nvSpPr>
          <p:cNvPr id="5" name="Picture Placeholder 4">
            <a:extLst>
              <a:ext uri="{FF2B5EF4-FFF2-40B4-BE49-F238E27FC236}">
                <a16:creationId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pic>
        <p:nvPicPr>
          <p:cNvPr id="9" name="Picture 8">
            <a:extLst>
              <a:ext uri="{FF2B5EF4-FFF2-40B4-BE49-F238E27FC236}">
                <a16:creationId xmlns:a16="http://schemas.microsoft.com/office/drawing/2014/main" id="{8AA124D8-EA3F-FC47-9401-4DF6D8201B8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0" name="Footer Placeholder 3">
            <a:extLst>
              <a:ext uri="{FF2B5EF4-FFF2-40B4-BE49-F238E27FC236}">
                <a16:creationId xmlns:a16="http://schemas.microsoft.com/office/drawing/2014/main" id="{74438A3D-FE37-FA4D-9B09-115DB1D439B5}"/>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71BBD914-CE36-B14D-92B5-25823E040781}"/>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88444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4" y="0"/>
            <a:ext cx="6096001"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31"/>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5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373799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5301763-1241-384E-9E5D-D1FD16E98DD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0" name="Footer Placeholder 3">
            <a:extLst>
              <a:ext uri="{FF2B5EF4-FFF2-40B4-BE49-F238E27FC236}">
                <a16:creationId xmlns:a16="http://schemas.microsoft.com/office/drawing/2014/main" id="{C5F008E1-05EF-FC43-8A79-49153B89FB71}"/>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A463C581-9DB9-4D42-B614-C632FEAD9F72}"/>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0165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4" y="0"/>
            <a:ext cx="6096001"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31"/>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2" name="Picture 11">
            <a:extLst>
              <a:ext uri="{FF2B5EF4-FFF2-40B4-BE49-F238E27FC236}">
                <a16:creationId xmlns:a16="http://schemas.microsoft.com/office/drawing/2014/main" id="{E57D00BA-0877-AA4B-9D8D-7FA9EB72425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4" name="Footer Placeholder 3">
            <a:extLst>
              <a:ext uri="{FF2B5EF4-FFF2-40B4-BE49-F238E27FC236}">
                <a16:creationId xmlns:a16="http://schemas.microsoft.com/office/drawing/2014/main" id="{9DFA8B3E-366E-FE40-A42F-DA21F5331B61}"/>
              </a:ext>
            </a:extLst>
          </p:cNvPr>
          <p:cNvSpPr>
            <a:spLocks noGrp="1"/>
          </p:cNvSpPr>
          <p:nvPr>
            <p:ph type="ftr" sz="quarter" idx="15"/>
          </p:nvPr>
        </p:nvSpPr>
        <p:spPr>
          <a:xfrm>
            <a:off x="1339855" y="6514987"/>
            <a:ext cx="3792589" cy="365125"/>
          </a:xfrm>
        </p:spPr>
        <p:txBody>
          <a:bodyPr/>
          <a:lstStyle/>
          <a:p>
            <a:r>
              <a:rPr lang="en-US" sz="800"/>
              <a:t>Copyright © 2019 Oracle and/or its affiliates.</a:t>
            </a:r>
            <a:endParaRPr lang="en-US" sz="800" dirty="0"/>
          </a:p>
        </p:txBody>
      </p:sp>
      <p:sp>
        <p:nvSpPr>
          <p:cNvPr id="17" name="Slide Number Placeholder 3">
            <a:extLst>
              <a:ext uri="{FF2B5EF4-FFF2-40B4-BE49-F238E27FC236}">
                <a16:creationId xmlns:a16="http://schemas.microsoft.com/office/drawing/2014/main" id="{2B329E8B-B27D-4C46-A234-2375444B9465}"/>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42226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22"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22"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22"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EABF40CD-A0A0-9043-B16C-329F005E192F}"/>
              </a:ext>
            </a:extLst>
          </p:cNvPr>
          <p:cNvSpPr>
            <a:spLocks noGrp="1"/>
          </p:cNvSpPr>
          <p:nvPr>
            <p:ph type="pic" sz="quarter" idx="15"/>
          </p:nvPr>
        </p:nvSpPr>
        <p:spPr>
          <a:xfrm>
            <a:off x="755650" y="755660"/>
            <a:ext cx="5340350" cy="5338763"/>
          </a:xfrm>
        </p:spPr>
        <p:txBody>
          <a:bodyPr/>
          <a:lstStyle/>
          <a:p>
            <a:endParaRPr lang="en-US"/>
          </a:p>
        </p:txBody>
      </p:sp>
      <p:pic>
        <p:nvPicPr>
          <p:cNvPr id="14" name="Picture 13">
            <a:extLst>
              <a:ext uri="{FF2B5EF4-FFF2-40B4-BE49-F238E27FC236}">
                <a16:creationId xmlns:a16="http://schemas.microsoft.com/office/drawing/2014/main" id="{9C522B91-111D-E34D-A7DC-89C099D8E33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5" name="Footer Placeholder 3">
            <a:extLst>
              <a:ext uri="{FF2B5EF4-FFF2-40B4-BE49-F238E27FC236}">
                <a16:creationId xmlns:a16="http://schemas.microsoft.com/office/drawing/2014/main" id="{49CA740B-E0EE-9843-92BA-3F7F414E0B0E}"/>
              </a:ext>
            </a:extLst>
          </p:cNvPr>
          <p:cNvSpPr>
            <a:spLocks noGrp="1"/>
          </p:cNvSpPr>
          <p:nvPr>
            <p:ph type="ftr" sz="quarter" idx="16"/>
          </p:nvPr>
        </p:nvSpPr>
        <p:spPr>
          <a:xfrm>
            <a:off x="1339855" y="6514987"/>
            <a:ext cx="3792589" cy="365125"/>
          </a:xfrm>
        </p:spPr>
        <p:txBody>
          <a:bodyPr/>
          <a:lstStyle/>
          <a:p>
            <a:r>
              <a:rPr lang="en-US" sz="800"/>
              <a:t>Copyright © 2019 Oracle and/or its affiliates.</a:t>
            </a:r>
            <a:endParaRPr lang="en-US" sz="800" dirty="0"/>
          </a:p>
        </p:txBody>
      </p:sp>
      <p:sp>
        <p:nvSpPr>
          <p:cNvPr id="19" name="Slide Number Placeholder 3">
            <a:extLst>
              <a:ext uri="{FF2B5EF4-FFF2-40B4-BE49-F238E27FC236}">
                <a16:creationId xmlns:a16="http://schemas.microsoft.com/office/drawing/2014/main" id="{ABD7C794-261E-9F47-ADF5-FE5D04F46A78}"/>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4900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71"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20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70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dirty="0"/>
              <a:t>Copyright © 2019 Oracle and/or its affiliates.</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6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4"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92"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23" name="Slide Number Placeholder 3">
            <a:extLst>
              <a:ext uri="{FF2B5EF4-FFF2-40B4-BE49-F238E27FC236}">
                <a16:creationId xmlns:a16="http://schemas.microsoft.com/office/drawing/2014/main" id="{9A0317AC-2FD3-8542-95E8-D58FA7A8E9A6}"/>
              </a:ext>
            </a:extLst>
          </p:cNvPr>
          <p:cNvSpPr>
            <a:spLocks noGrp="1"/>
          </p:cNvSpPr>
          <p:nvPr>
            <p:ph type="sldNum" sz="quarter" idx="4"/>
          </p:nvPr>
        </p:nvSpPr>
        <p:spPr>
          <a:xfrm>
            <a:off x="8610600" y="6492885"/>
            <a:ext cx="2743200" cy="365125"/>
          </a:xfrm>
          <a:prstGeom prst="rect">
            <a:avLst/>
          </a:prstGeom>
        </p:spPr>
        <p:txBody>
          <a:bodyPr vert="horz" lIns="91440" tIns="45720" rIns="91440" bIns="45720" rtlCol="0" anchor="ctr"/>
          <a:lstStyle>
            <a:lvl1pPr algn="r">
              <a:defRPr sz="9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pPr/>
              <a:t>‹#›</a:t>
            </a:fld>
            <a:endParaRPr lang="en-US" dirty="0"/>
          </a:p>
        </p:txBody>
      </p:sp>
      <p:sp>
        <p:nvSpPr>
          <p:cNvPr id="21" name="Slide Number Placeholder 3">
            <a:extLst>
              <a:ext uri="{FF2B5EF4-FFF2-40B4-BE49-F238E27FC236}">
                <a16:creationId xmlns:a16="http://schemas.microsoft.com/office/drawing/2014/main" id="{AD215120-FD45-FC4F-BF1A-242CF633A573}"/>
              </a:ext>
            </a:extLst>
          </p:cNvPr>
          <p:cNvSpPr txBox="1">
            <a:spLocks/>
          </p:cNvSpPr>
          <p:nvPr userDrawn="1"/>
        </p:nvSpPr>
        <p:spPr>
          <a:xfrm>
            <a:off x="838205" y="6507633"/>
            <a:ext cx="501650"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24" name="Picture 23">
            <a:extLst>
              <a:ext uri="{FF2B5EF4-FFF2-40B4-BE49-F238E27FC236}">
                <a16:creationId xmlns:a16="http://schemas.microsoft.com/office/drawing/2014/main" id="{52B749F5-17CC-A04D-AF16-F842FB2E2B1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287" y="368661"/>
            <a:ext cx="1465416" cy="192598"/>
          </a:xfrm>
          <a:prstGeom prst="rect">
            <a:avLst/>
          </a:prstGeom>
        </p:spPr>
      </p:pic>
    </p:spTree>
    <p:extLst>
      <p:ext uri="{BB962C8B-B14F-4D97-AF65-F5344CB8AC3E}">
        <p14:creationId xmlns:p14="http://schemas.microsoft.com/office/powerpoint/2010/main" val="414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4" y="0"/>
            <a:ext cx="6096001"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5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373799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513EF233-388F-7342-BCF6-9912FCE4A98D}"/>
              </a:ext>
            </a:extLst>
          </p:cNvPr>
          <p:cNvSpPr>
            <a:spLocks noGrp="1"/>
          </p:cNvSpPr>
          <p:nvPr>
            <p:ph type="pic" sz="quarter" idx="10"/>
          </p:nvPr>
        </p:nvSpPr>
        <p:spPr>
          <a:xfrm>
            <a:off x="6096004" y="0"/>
            <a:ext cx="6096001" cy="6858000"/>
          </a:xfrm>
        </p:spPr>
        <p:txBody>
          <a:bodyPr/>
          <a:lstStyle/>
          <a:p>
            <a:endParaRPr lang="en-US"/>
          </a:p>
        </p:txBody>
      </p:sp>
      <p:pic>
        <p:nvPicPr>
          <p:cNvPr id="9" name="Picture 8">
            <a:extLst>
              <a:ext uri="{FF2B5EF4-FFF2-40B4-BE49-F238E27FC236}">
                <a16:creationId xmlns:a16="http://schemas.microsoft.com/office/drawing/2014/main" id="{2AC51ECB-9716-A547-804D-770D396B44E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0" name="Footer Placeholder 3">
            <a:extLst>
              <a:ext uri="{FF2B5EF4-FFF2-40B4-BE49-F238E27FC236}">
                <a16:creationId xmlns:a16="http://schemas.microsoft.com/office/drawing/2014/main" id="{EB44A883-B674-2848-A374-585486085DD3}"/>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F8CE1B83-040C-5746-99C2-3269202507B3}"/>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08915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1853D66-D4A8-B846-8759-06081F2D0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1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48"/>
            <a:ext cx="8542160" cy="3192955"/>
          </a:xfrm>
        </p:spPr>
        <p:txBody>
          <a:bodyPr lIns="0" rIns="0" anchor="b">
            <a:normAutofit/>
          </a:bodyPr>
          <a:lstStyle>
            <a:lvl1pPr marL="0" indent="0">
              <a:lnSpc>
                <a:spcPts val="4200"/>
              </a:lnSpc>
              <a:spcBef>
                <a:spcPts val="0"/>
              </a:spcBef>
              <a:buNone/>
              <a:defRPr sz="32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4706394"/>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012176-28FC-9349-BDD2-D1172C963F6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9" name="Footer Placeholder 3">
            <a:extLst>
              <a:ext uri="{FF2B5EF4-FFF2-40B4-BE49-F238E27FC236}">
                <a16:creationId xmlns:a16="http://schemas.microsoft.com/office/drawing/2014/main" id="{66228E19-F32D-5048-B2E4-462044C0A792}"/>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1" name="Slide Number Placeholder 3">
            <a:extLst>
              <a:ext uri="{FF2B5EF4-FFF2-40B4-BE49-F238E27FC236}">
                <a16:creationId xmlns:a16="http://schemas.microsoft.com/office/drawing/2014/main" id="{0965B194-5B2B-4D45-8C2D-74DF2F5C35F4}"/>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342151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7"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7" y="364071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8"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836CC2-46F4-7A4E-957F-997FF5F8BEA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1" name="Footer Placeholder 3">
            <a:extLst>
              <a:ext uri="{FF2B5EF4-FFF2-40B4-BE49-F238E27FC236}">
                <a16:creationId xmlns:a16="http://schemas.microsoft.com/office/drawing/2014/main" id="{A957C6CC-892C-E842-BA8E-809B5A9A3F77}"/>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C5BE4656-01CE-9549-ABA0-207CFB8B8318}"/>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124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EC78C3C3-2DBC-734D-BE6D-9D41F17411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6004" y="0"/>
            <a:ext cx="6096001"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1" y="364071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101"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86EB3B-2768-214B-BF96-1FAF636BB77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9" name="Footer Placeholder 3">
            <a:extLst>
              <a:ext uri="{FF2B5EF4-FFF2-40B4-BE49-F238E27FC236}">
                <a16:creationId xmlns:a16="http://schemas.microsoft.com/office/drawing/2014/main" id="{98441CB9-9923-9140-A656-0926F2C95F6A}"/>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1" name="Slide Number Placeholder 3">
            <a:extLst>
              <a:ext uri="{FF2B5EF4-FFF2-40B4-BE49-F238E27FC236}">
                <a16:creationId xmlns:a16="http://schemas.microsoft.com/office/drawing/2014/main" id="{03FD8E45-2C46-DE48-A8A7-F6EF4DCC55ED}"/>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20468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9"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7" y="3640714"/>
            <a:ext cx="4812164" cy="2336749"/>
          </a:xfrm>
        </p:spPr>
        <p:txBody>
          <a:bodyPr lIns="0" rIns="0">
            <a:normAutofit/>
          </a:bodyPr>
          <a:lstStyle>
            <a:lvl1pPr marL="0" indent="0">
              <a:lnSpc>
                <a:spcPts val="1900"/>
              </a:lnSpc>
              <a:spcBef>
                <a:spcPts val="0"/>
              </a:spcBef>
              <a:buSzPct val="70000"/>
              <a:buFont typeface="Arial" panose="020B0604020202020204" pitchFamily="34" charset="0"/>
              <a:buNone/>
              <a:tabLst/>
              <a:defRPr sz="14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8"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06CAEF7A-F454-5845-9220-26A4B589C99A}"/>
              </a:ext>
            </a:extLst>
          </p:cNvPr>
          <p:cNvSpPr>
            <a:spLocks noGrp="1"/>
          </p:cNvSpPr>
          <p:nvPr>
            <p:ph type="pic" sz="quarter" idx="10"/>
          </p:nvPr>
        </p:nvSpPr>
        <p:spPr>
          <a:xfrm>
            <a:off x="755650" y="755660"/>
            <a:ext cx="5346700" cy="5338763"/>
          </a:xfrm>
        </p:spPr>
        <p:txBody>
          <a:bodyPr/>
          <a:lstStyle/>
          <a:p>
            <a:endParaRPr lang="en-US"/>
          </a:p>
        </p:txBody>
      </p:sp>
      <p:pic>
        <p:nvPicPr>
          <p:cNvPr id="11" name="Picture 10">
            <a:extLst>
              <a:ext uri="{FF2B5EF4-FFF2-40B4-BE49-F238E27FC236}">
                <a16:creationId xmlns:a16="http://schemas.microsoft.com/office/drawing/2014/main" id="{F255B182-E469-BD41-AFFA-A50D4D65998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2" name="Footer Placeholder 3">
            <a:extLst>
              <a:ext uri="{FF2B5EF4-FFF2-40B4-BE49-F238E27FC236}">
                <a16:creationId xmlns:a16="http://schemas.microsoft.com/office/drawing/2014/main" id="{FA72C762-BB86-C14A-B53A-5E5763CD5C49}"/>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5" name="Slide Number Placeholder 3">
            <a:extLst>
              <a:ext uri="{FF2B5EF4-FFF2-40B4-BE49-F238E27FC236}">
                <a16:creationId xmlns:a16="http://schemas.microsoft.com/office/drawing/2014/main" id="{5B5ADD5F-5BCD-4343-A90F-332C556473C5}"/>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676178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6096001"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9"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7"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14"/>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8"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FA27A2F-944B-0745-A6B0-B7F1C8B89E98}"/>
              </a:ext>
            </a:extLst>
          </p:cNvPr>
          <p:cNvSpPr>
            <a:spLocks noGrp="1"/>
          </p:cNvSpPr>
          <p:nvPr>
            <p:ph type="pic" sz="quarter" idx="10"/>
          </p:nvPr>
        </p:nvSpPr>
        <p:spPr>
          <a:xfrm>
            <a:off x="4" y="0"/>
            <a:ext cx="6096001" cy="6858000"/>
          </a:xfrm>
        </p:spPr>
        <p:txBody>
          <a:bodyPr/>
          <a:lstStyle/>
          <a:p>
            <a:endParaRPr lang="en-US"/>
          </a:p>
        </p:txBody>
      </p:sp>
      <p:pic>
        <p:nvPicPr>
          <p:cNvPr id="10" name="Picture 9">
            <a:extLst>
              <a:ext uri="{FF2B5EF4-FFF2-40B4-BE49-F238E27FC236}">
                <a16:creationId xmlns:a16="http://schemas.microsoft.com/office/drawing/2014/main" id="{02C79381-CCB6-F94A-8114-2047669C258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1" name="Footer Placeholder 3">
            <a:extLst>
              <a:ext uri="{FF2B5EF4-FFF2-40B4-BE49-F238E27FC236}">
                <a16:creationId xmlns:a16="http://schemas.microsoft.com/office/drawing/2014/main" id="{746D06CC-F364-654F-B9F3-77F144293280}"/>
              </a:ext>
            </a:extLst>
          </p:cNvPr>
          <p:cNvSpPr>
            <a:spLocks noGrp="1"/>
          </p:cNvSpPr>
          <p:nvPr>
            <p:ph type="ftr" sz="quarter" idx="11"/>
          </p:nvPr>
        </p:nvSpPr>
        <p:spPr>
          <a:xfrm>
            <a:off x="7159590" y="6514987"/>
            <a:ext cx="3792589" cy="365125"/>
          </a:xfrm>
        </p:spPr>
        <p:txBody>
          <a:bodyPr/>
          <a:lstStyle/>
          <a:p>
            <a:r>
              <a:rPr lang="en-US" sz="800"/>
              <a:t>Copyright © 2019 Oracle and/or its affiliates.</a:t>
            </a:r>
            <a:endParaRPr lang="en-US" sz="800" dirty="0"/>
          </a:p>
        </p:txBody>
      </p:sp>
      <p:sp>
        <p:nvSpPr>
          <p:cNvPr id="13" name="Slide Number Placeholder 3">
            <a:extLst>
              <a:ext uri="{FF2B5EF4-FFF2-40B4-BE49-F238E27FC236}">
                <a16:creationId xmlns:a16="http://schemas.microsoft.com/office/drawing/2014/main" id="{78FF5E37-9E59-9348-8788-23B6768406D8}"/>
              </a:ext>
            </a:extLst>
          </p:cNvPr>
          <p:cNvSpPr>
            <a:spLocks noGrp="1"/>
          </p:cNvSpPr>
          <p:nvPr>
            <p:ph type="sldNum" sz="quarter" idx="4"/>
          </p:nvPr>
        </p:nvSpPr>
        <p:spPr>
          <a:xfrm>
            <a:off x="658102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895284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5" name="Footer Placeholder 3">
            <a:extLst>
              <a:ext uri="{FF2B5EF4-FFF2-40B4-BE49-F238E27FC236}">
                <a16:creationId xmlns:a16="http://schemas.microsoft.com/office/drawing/2014/main" id="{518F91BC-4014-5D47-9833-7387EBFBB452}"/>
              </a:ext>
            </a:extLst>
          </p:cNvPr>
          <p:cNvSpPr>
            <a:spLocks noGrp="1"/>
          </p:cNvSpPr>
          <p:nvPr>
            <p:ph type="ftr" sz="quarter" idx="11"/>
          </p:nvPr>
        </p:nvSpPr>
        <p:spPr>
          <a:xfrm>
            <a:off x="1416768" y="6514987"/>
            <a:ext cx="3792589" cy="365125"/>
          </a:xfrm>
        </p:spPr>
        <p:txBody>
          <a:bodyPr/>
          <a:lstStyle/>
          <a:p>
            <a:r>
              <a:rPr lang="en-US" sz="800"/>
              <a:t>Copyright © 2019 Oracle and/or its affiliates.</a:t>
            </a:r>
            <a:endParaRPr lang="en-US" sz="800" dirty="0"/>
          </a:p>
        </p:txBody>
      </p:sp>
      <p:sp>
        <p:nvSpPr>
          <p:cNvPr id="7" name="Slide Number Placeholder 3">
            <a:extLst>
              <a:ext uri="{FF2B5EF4-FFF2-40B4-BE49-F238E27FC236}">
                <a16:creationId xmlns:a16="http://schemas.microsoft.com/office/drawing/2014/main" id="{374B19AE-E32E-0949-A47D-524926B76C15}"/>
              </a:ext>
            </a:extLst>
          </p:cNvPr>
          <p:cNvSpPr>
            <a:spLocks noGrp="1"/>
          </p:cNvSpPr>
          <p:nvPr>
            <p:ph type="sldNum" sz="quarter" idx="4"/>
          </p:nvPr>
        </p:nvSpPr>
        <p:spPr>
          <a:xfrm>
            <a:off x="838200"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51922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029ECE34-4983-894D-BEFD-EA2E2F154829}"/>
              </a:ext>
            </a:extLst>
          </p:cNvPr>
          <p:cNvSpPr>
            <a:spLocks noGrp="1"/>
          </p:cNvSpPr>
          <p:nvPr>
            <p:ph type="ftr" sz="quarter" idx="11"/>
          </p:nvPr>
        </p:nvSpPr>
        <p:spPr>
          <a:xfrm>
            <a:off x="1416768" y="6514987"/>
            <a:ext cx="3792589" cy="365125"/>
          </a:xfrm>
        </p:spPr>
        <p:txBody>
          <a:bodyPr/>
          <a:lstStyle/>
          <a:p>
            <a:r>
              <a:rPr lang="en-US" sz="800" dirty="0"/>
              <a:t>Copyright © 2019 Oracle and/or its affiliates.</a:t>
            </a:r>
          </a:p>
        </p:txBody>
      </p:sp>
      <p:sp>
        <p:nvSpPr>
          <p:cNvPr id="8" name="Slide Number Placeholder 3">
            <a:extLst>
              <a:ext uri="{FF2B5EF4-FFF2-40B4-BE49-F238E27FC236}">
                <a16:creationId xmlns:a16="http://schemas.microsoft.com/office/drawing/2014/main" id="{E353CCC5-BFC5-4D43-A07B-C0D30E5F9D77}"/>
              </a:ext>
            </a:extLst>
          </p:cNvPr>
          <p:cNvSpPr>
            <a:spLocks noGrp="1"/>
          </p:cNvSpPr>
          <p:nvPr>
            <p:ph type="sldNum" sz="quarter" idx="4"/>
          </p:nvPr>
        </p:nvSpPr>
        <p:spPr>
          <a:xfrm>
            <a:off x="838200"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1944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94943" y="2302161"/>
            <a:ext cx="10675910" cy="3970318"/>
          </a:xfrm>
          <a:prstGeom prst="rect">
            <a:avLst/>
          </a:prstGeom>
          <a:noFill/>
        </p:spPr>
        <p:txBody>
          <a:bodyPr wrap="square" rtlCol="0">
            <a:spAutoFit/>
          </a:bodyPr>
          <a:lstStyle/>
          <a:p>
            <a:pPr marL="0" indent="0">
              <a:buNone/>
            </a:pPr>
            <a:r>
              <a:rPr lang="en-US" sz="18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tx1"/>
              </a:solidFill>
              <a:latin typeface="Oracle Sans Light" panose="020B0403020204020204" pitchFamily="34" charset="0"/>
              <a:cs typeface="Oracle Sans Light" panose="020B0403020204020204" pitchFamily="34" charset="0"/>
            </a:endParaRPr>
          </a:p>
          <a:p>
            <a:r>
              <a:rPr lang="en-US" sz="1800" b="0" i="0" kern="1200" dirty="0">
                <a:solidFill>
                  <a:schemeClr val="tx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tx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tx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8" y="56557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200" y="1267796"/>
            <a:ext cx="6034295" cy="369332"/>
          </a:xfrm>
          <a:prstGeom prst="rect">
            <a:avLst/>
          </a:prstGeom>
          <a:noFill/>
        </p:spPr>
        <p:txBody>
          <a:bodyPr wrap="square" rtlCol="0">
            <a:spAutoFit/>
          </a:bodyPr>
          <a:lstStyle/>
          <a:p>
            <a:r>
              <a:rPr lang="en-US" b="1" i="0" dirty="0">
                <a:solidFill>
                  <a:schemeClr val="tx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3" name="Footer Placeholder 3">
            <a:extLst>
              <a:ext uri="{FF2B5EF4-FFF2-40B4-BE49-F238E27FC236}">
                <a16:creationId xmlns:a16="http://schemas.microsoft.com/office/drawing/2014/main" id="{432CF717-9A3C-2449-BEB0-231565F14A60}"/>
              </a:ext>
            </a:extLst>
          </p:cNvPr>
          <p:cNvSpPr>
            <a:spLocks noGrp="1"/>
          </p:cNvSpPr>
          <p:nvPr>
            <p:ph type="ftr" sz="quarter" idx="3"/>
          </p:nvPr>
        </p:nvSpPr>
        <p:spPr>
          <a:xfrm>
            <a:off x="1339855" y="651498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5" name="Slide Number Placeholder 3">
            <a:extLst>
              <a:ext uri="{FF2B5EF4-FFF2-40B4-BE49-F238E27FC236}">
                <a16:creationId xmlns:a16="http://schemas.microsoft.com/office/drawing/2014/main" id="{961A0FD7-B27F-7E4B-AA7A-255BCED0093F}"/>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31688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1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9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0" name="Footer Placeholder 3">
            <a:extLst>
              <a:ext uri="{FF2B5EF4-FFF2-40B4-BE49-F238E27FC236}">
                <a16:creationId xmlns:a16="http://schemas.microsoft.com/office/drawing/2014/main" id="{FCF83E21-7775-E34F-BAD9-471E4325BFDA}"/>
              </a:ext>
            </a:extLst>
          </p:cNvPr>
          <p:cNvSpPr>
            <a:spLocks noGrp="1"/>
          </p:cNvSpPr>
          <p:nvPr>
            <p:ph type="ftr" sz="quarter" idx="3"/>
          </p:nvPr>
        </p:nvSpPr>
        <p:spPr>
          <a:xfrm>
            <a:off x="1311748" y="651498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sp>
        <p:nvSpPr>
          <p:cNvPr id="11" name="Slide Number Placeholder 3">
            <a:extLst>
              <a:ext uri="{FF2B5EF4-FFF2-40B4-BE49-F238E27FC236}">
                <a16:creationId xmlns:a16="http://schemas.microsoft.com/office/drawing/2014/main" id="{773D1456-6664-CC43-B9DD-E9098FC21542}"/>
              </a:ext>
            </a:extLst>
          </p:cNvPr>
          <p:cNvSpPr>
            <a:spLocks noGrp="1"/>
          </p:cNvSpPr>
          <p:nvPr>
            <p:ph type="sldNum" sz="quarter" idx="4"/>
          </p:nvPr>
        </p:nvSpPr>
        <p:spPr>
          <a:xfrm>
            <a:off x="733185"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97382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60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5"/>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6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92"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3CAEE3D-5E40-8447-835F-C270D8E27264}"/>
              </a:ext>
            </a:extLst>
          </p:cNvPr>
          <p:cNvSpPr>
            <a:spLocks noGrp="1"/>
          </p:cNvSpPr>
          <p:nvPr>
            <p:ph type="ftr" sz="quarter" idx="14"/>
          </p:nvPr>
        </p:nvSpPr>
        <p:spPr/>
        <p:txBody>
          <a:bodyPr/>
          <a:lstStyle>
            <a:lvl1pPr>
              <a:defRPr>
                <a:solidFill>
                  <a:schemeClr val="bg1">
                    <a:lumMod val="85000"/>
                  </a:schemeClr>
                </a:solidFill>
              </a:defRPr>
            </a:lvl1pPr>
          </a:lstStyle>
          <a:p>
            <a:r>
              <a:rPr lang="en-US" sz="800" dirty="0"/>
              <a:t>Copyright © 2019 Oracle and/or its affiliates.</a:t>
            </a:r>
          </a:p>
        </p:txBody>
      </p:sp>
      <p:pic>
        <p:nvPicPr>
          <p:cNvPr id="11" name="Picture 10">
            <a:extLst>
              <a:ext uri="{FF2B5EF4-FFF2-40B4-BE49-F238E27FC236}">
                <a16:creationId xmlns:a16="http://schemas.microsoft.com/office/drawing/2014/main" id="{034556E9-8D8D-2845-96C7-5DEE9289167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pic>
        <p:nvPicPr>
          <p:cNvPr id="12" name="Picture 11">
            <a:extLst>
              <a:ext uri="{FF2B5EF4-FFF2-40B4-BE49-F238E27FC236}">
                <a16:creationId xmlns:a16="http://schemas.microsoft.com/office/drawing/2014/main" id="{39D61327-583F-1B41-839F-76D97C141B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4687" y="967181"/>
            <a:ext cx="1465416" cy="192598"/>
          </a:xfrm>
          <a:prstGeom prst="rect">
            <a:avLst/>
          </a:prstGeom>
        </p:spPr>
      </p:pic>
    </p:spTree>
    <p:extLst>
      <p:ext uri="{BB962C8B-B14F-4D97-AF65-F5344CB8AC3E}">
        <p14:creationId xmlns:p14="http://schemas.microsoft.com/office/powerpoint/2010/main" val="1047840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1"/>
            <a:ext cx="10675910" cy="3970318"/>
          </a:xfrm>
          <a:prstGeom prst="rect">
            <a:avLst/>
          </a:prstGeom>
          <a:noFill/>
        </p:spPr>
        <p:txBody>
          <a:bodyPr wrap="square" rtlCol="0">
            <a:spAutoFit/>
          </a:bodyPr>
          <a:lstStyle/>
          <a:p>
            <a:pPr marL="0" indent="0">
              <a:buNone/>
            </a:pPr>
            <a:r>
              <a:rPr lang="en-US" sz="1800" b="0" i="0" dirty="0">
                <a:solidFill>
                  <a:schemeClr val="tx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tx1"/>
              </a:solidFill>
              <a:latin typeface="Oracle Sans Light" panose="020B0403020204020204" pitchFamily="34" charset="0"/>
              <a:cs typeface="Oracle Sans Light" panose="020B0403020204020204" pitchFamily="34" charset="0"/>
            </a:endParaRPr>
          </a:p>
          <a:p>
            <a:r>
              <a:rPr lang="en-US" sz="1800" b="0" i="0" kern="1200" dirty="0">
                <a:solidFill>
                  <a:schemeClr val="tx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tx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tx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8" y="56557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200" y="1267796"/>
            <a:ext cx="6034295" cy="369332"/>
          </a:xfrm>
          <a:prstGeom prst="rect">
            <a:avLst/>
          </a:prstGeom>
          <a:noFill/>
        </p:spPr>
        <p:txBody>
          <a:bodyPr wrap="square" rtlCol="0">
            <a:spAutoFit/>
          </a:bodyPr>
          <a:lstStyle/>
          <a:p>
            <a:r>
              <a:rPr lang="en-US" b="1" i="0" dirty="0">
                <a:solidFill>
                  <a:schemeClr val="tx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2" name="Footer Placeholder 3">
            <a:extLst>
              <a:ext uri="{FF2B5EF4-FFF2-40B4-BE49-F238E27FC236}">
                <a16:creationId xmlns:a16="http://schemas.microsoft.com/office/drawing/2014/main" id="{24104D1E-CC2A-0840-BC0C-84B208A81CA0}"/>
              </a:ext>
            </a:extLst>
          </p:cNvPr>
          <p:cNvSpPr>
            <a:spLocks noGrp="1"/>
          </p:cNvSpPr>
          <p:nvPr>
            <p:ph type="ftr" sz="quarter" idx="3"/>
          </p:nvPr>
        </p:nvSpPr>
        <p:spPr>
          <a:xfrm>
            <a:off x="1339855" y="6514987"/>
            <a:ext cx="3792589" cy="365125"/>
          </a:xfrm>
          <a:prstGeom prst="rect">
            <a:avLst/>
          </a:prstGeom>
        </p:spPr>
        <p:txBody>
          <a:bodyPr anchor="ctr"/>
          <a:lstStyle>
            <a:lvl1pPr>
              <a:defRPr>
                <a:solidFill>
                  <a:schemeClr val="tx1"/>
                </a:solidFill>
                <a:latin typeface="Oracle Sans" panose="020B0503020204020204" pitchFamily="34" charset="0"/>
                <a:cs typeface="Oracle Sans" panose="020B0503020204020204" pitchFamily="34" charset="0"/>
              </a:defRPr>
            </a:lvl1pPr>
          </a:lstStyle>
          <a:p>
            <a:r>
              <a:rPr lang="en-US" sz="800"/>
              <a:t>Copyright © 2019 Oracle and/or its affiliates.</a:t>
            </a:r>
            <a:endParaRPr lang="en-US" sz="800" dirty="0"/>
          </a:p>
        </p:txBody>
      </p:sp>
      <p:sp>
        <p:nvSpPr>
          <p:cNvPr id="13" name="Slide Number Placeholder 3">
            <a:extLst>
              <a:ext uri="{FF2B5EF4-FFF2-40B4-BE49-F238E27FC236}">
                <a16:creationId xmlns:a16="http://schemas.microsoft.com/office/drawing/2014/main" id="{F0DE977E-2CE5-7C42-95F1-8EFD80AC55F9}"/>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solidFill>
                <a:latin typeface="Oracle Sans" panose="020B0503020204020204" pitchFamily="34" charset="0"/>
                <a:cs typeface="Oracle Sans" panose="020B0503020204020204" pitchFamily="34" charset="0"/>
              </a:defRPr>
            </a:lvl1pPr>
          </a:lstStyle>
          <a:p>
            <a:fld id="{D440507A-669E-A943-A4A7-E531D638091A}" type="slidenum">
              <a:rPr lang="en-US" smtClean="0"/>
              <a:pPr/>
              <a:t>‹#›</a:t>
            </a:fld>
            <a:endParaRPr lang="en-US" dirty="0"/>
          </a:p>
        </p:txBody>
      </p:sp>
    </p:spTree>
    <p:extLst>
      <p:ext uri="{BB962C8B-B14F-4D97-AF65-F5344CB8AC3E}">
        <p14:creationId xmlns:p14="http://schemas.microsoft.com/office/powerpoint/2010/main" val="249816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5802" r="1"/>
          <a:stretch/>
        </p:blipFill>
        <p:spPr>
          <a:xfrm>
            <a:off x="5" y="2834218"/>
            <a:ext cx="239938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1064737"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4" name="Rectangle 3">
            <a:extLst>
              <a:ext uri="{FF2B5EF4-FFF2-40B4-BE49-F238E27FC236}">
                <a16:creationId xmlns:a16="http://schemas.microsoft.com/office/drawing/2014/main" id="{03416971-0881-624B-9629-5D3B8A3C4867}"/>
              </a:ext>
            </a:extLst>
          </p:cNvPr>
          <p:cNvSpPr/>
          <p:nvPr userDrawn="1"/>
        </p:nvSpPr>
        <p:spPr>
          <a:xfrm>
            <a:off x="896176" y="4167200"/>
            <a:ext cx="7596951" cy="923330"/>
          </a:xfrm>
          <a:prstGeom prst="rect">
            <a:avLst/>
          </a:prstGeom>
        </p:spPr>
        <p:txBody>
          <a:bodyPr wrap="none">
            <a:spAutoFit/>
          </a:bodyPr>
          <a:lstStyle/>
          <a:p>
            <a:r>
              <a:rPr lang="en-US" sz="5398" dirty="0">
                <a:solidFill>
                  <a:srgbClr val="423736"/>
                </a:solidFill>
                <a:latin typeface="Georgia" panose="02040502050405020303" pitchFamily="18" charset="0"/>
                <a:cs typeface="Oracle Sans" panose="020B0503020204020204" pitchFamily="34" charset="0"/>
              </a:rPr>
              <a:t>Oracle OpenWorld 2019</a:t>
            </a:r>
            <a:endParaRPr lang="en-US" sz="2399" dirty="0">
              <a:solidFill>
                <a:srgbClr val="413636"/>
              </a:solidFill>
              <a:latin typeface="Calibri" panose="020F0502020204030204"/>
              <a:cs typeface="Arial" pitchFamily="34" charset="0"/>
            </a:endParaRPr>
          </a:p>
        </p:txBody>
      </p:sp>
      <p:sp>
        <p:nvSpPr>
          <p:cNvPr id="6" name="Rectangle 5">
            <a:extLst>
              <a:ext uri="{FF2B5EF4-FFF2-40B4-BE49-F238E27FC236}">
                <a16:creationId xmlns:a16="http://schemas.microsoft.com/office/drawing/2014/main" id="{1E9E44B1-5658-904C-B93E-80423956EC91}"/>
              </a:ext>
            </a:extLst>
          </p:cNvPr>
          <p:cNvSpPr/>
          <p:nvPr userDrawn="1"/>
        </p:nvSpPr>
        <p:spPr>
          <a:xfrm>
            <a:off x="967054" y="5123049"/>
            <a:ext cx="3229730" cy="376706"/>
          </a:xfrm>
          <a:prstGeom prst="rect">
            <a:avLst/>
          </a:prstGeom>
        </p:spPr>
        <p:txBody>
          <a:bodyPr wrap="none">
            <a:spAutoFit/>
          </a:bodyPr>
          <a:lstStyle/>
          <a:p>
            <a:pPr>
              <a:lnSpc>
                <a:spcPct val="90000"/>
              </a:lnSpc>
              <a:spcBef>
                <a:spcPts val="1000"/>
              </a:spcBef>
              <a:buFont typeface="Arial" panose="020B0604020202020204" pitchFamily="34" charset="0"/>
              <a:buNone/>
              <a:defRPr/>
            </a:pPr>
            <a:r>
              <a:rPr lang="en-US" sz="1999" b="1" spc="600" dirty="0">
                <a:solidFill>
                  <a:srgbClr val="F5B642"/>
                </a:solidFill>
                <a:latin typeface="Oracle Sans" panose="020B0503020204020204" pitchFamily="34" charset="0"/>
                <a:cs typeface="Oracle Sans" panose="020B0503020204020204" pitchFamily="34" charset="0"/>
              </a:rPr>
              <a:t>SAN FRANCISCO</a:t>
            </a:r>
          </a:p>
        </p:txBody>
      </p:sp>
    </p:spTree>
    <p:extLst>
      <p:ext uri="{BB962C8B-B14F-4D97-AF65-F5344CB8AC3E}">
        <p14:creationId xmlns:p14="http://schemas.microsoft.com/office/powerpoint/2010/main" val="325392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71"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205"/>
            <a:ext cx="6706446" cy="1440729"/>
          </a:xfrm>
        </p:spPr>
        <p:txBody>
          <a:bodyPr anchor="b">
            <a:normAutofit/>
          </a:bodyPr>
          <a:lstStyle>
            <a:lvl1pPr algn="l">
              <a:lnSpc>
                <a:spcPts val="3999"/>
              </a:lnSpc>
              <a:defRPr sz="3999">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70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p>
            <a:endParaRPr lang="en-US" dirty="0">
              <a:solidFill>
                <a:srgbClr val="413636">
                  <a:tint val="75000"/>
                </a:srgbClr>
              </a:solidFill>
            </a:endParaRP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6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4"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92"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Tree>
    <p:extLst>
      <p:ext uri="{BB962C8B-B14F-4D97-AF65-F5344CB8AC3E}">
        <p14:creationId xmlns:p14="http://schemas.microsoft.com/office/powerpoint/2010/main" val="38695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animBg="1"/>
      <p:bldP spid="19" grpId="1" animBg="1"/>
      <p:bldP spid="19" grpId="2" animBg="1"/>
      <p:bldP spid="19" grpId="3" animBg="1"/>
      <p:bldP spid="20" grpId="0" animBg="1"/>
      <p:bldP spid="20" grpId="1" animBg="1"/>
      <p:bldP spid="20" grpId="2" animBg="1"/>
      <p:bldP spid="20" grpId="3"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608"/>
            <a:ext cx="6706446" cy="1440729"/>
          </a:xfrm>
        </p:spPr>
        <p:txBody>
          <a:bodyPr anchor="b">
            <a:normAutofit/>
          </a:bodyPr>
          <a:lstStyle>
            <a:lvl1pPr algn="l">
              <a:lnSpc>
                <a:spcPts val="3999"/>
              </a:lnSpc>
              <a:defRPr sz="3999">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5"/>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6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92"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Tree>
    <p:extLst>
      <p:ext uri="{BB962C8B-B14F-4D97-AF65-F5344CB8AC3E}">
        <p14:creationId xmlns:p14="http://schemas.microsoft.com/office/powerpoint/2010/main" val="11446789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4" y="0"/>
            <a:ext cx="6096001"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97"/>
            <a:ext cx="4951768" cy="844095"/>
          </a:xfrm>
        </p:spPr>
        <p:txBody>
          <a:bodyPr vert="horz" lIns="0" tIns="45720" rIns="0" bIns="45720" rtlCol="0" anchor="b">
            <a:normAutofit/>
          </a:bodyPr>
          <a:lstStyle>
            <a:lvl1pPr>
              <a:defRPr lang="en-US" sz="2799"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9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6" name="Picture Placeholder 5">
            <a:extLst>
              <a:ext uri="{FF2B5EF4-FFF2-40B4-BE49-F238E27FC236}">
                <a16:creationId xmlns:a16="http://schemas.microsoft.com/office/drawing/2014/main" id="{6ADA2461-9C22-0D47-B775-5AD8659EE1DB}"/>
              </a:ext>
            </a:extLst>
          </p:cNvPr>
          <p:cNvSpPr>
            <a:spLocks noGrp="1"/>
          </p:cNvSpPr>
          <p:nvPr>
            <p:ph type="pic" sz="quarter" idx="10"/>
          </p:nvPr>
        </p:nvSpPr>
        <p:spPr>
          <a:xfrm>
            <a:off x="5842004" y="0"/>
            <a:ext cx="6096001" cy="6858000"/>
          </a:xfrm>
        </p:spPr>
        <p:txBody>
          <a:bodyPr/>
          <a:lstStyle/>
          <a:p>
            <a:endParaRPr lang="en-US"/>
          </a:p>
        </p:txBody>
      </p:sp>
    </p:spTree>
    <p:extLst>
      <p:ext uri="{BB962C8B-B14F-4D97-AF65-F5344CB8AC3E}">
        <p14:creationId xmlns:p14="http://schemas.microsoft.com/office/powerpoint/2010/main" val="39228482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53"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7"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6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2999"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Day</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499"/>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126" rtl="0" eaLnBrk="1" fontAlgn="auto" latinLnBrk="0" hangingPunct="1">
              <a:lnSpc>
                <a:spcPts val="2499"/>
              </a:lnSpc>
              <a:spcBef>
                <a:spcPts val="0"/>
              </a:spcBef>
              <a:spcAft>
                <a:spcPts val="1200"/>
              </a:spcAft>
              <a:buClrTx/>
              <a:buSzTx/>
              <a:buFont typeface="Arial" panose="020B0604020202020204" pitchFamily="34" charset="0"/>
              <a:buNone/>
              <a:tabLst/>
              <a:defRPr lang="en-US" sz="1799"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2999"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499"/>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401" y="2947988"/>
            <a:ext cx="4169663" cy="3236976"/>
          </a:xfrm>
        </p:spPr>
        <p:txBody>
          <a:bodyPr vert="horz" lIns="0" tIns="45720" rIns="0" bIns="45720" rtlCol="0">
            <a:noAutofit/>
          </a:bodyPr>
          <a:lstStyle>
            <a:lvl1pPr marL="0" marR="0" indent="0" algn="l" defTabSz="914126" rtl="0" eaLnBrk="1" fontAlgn="auto" latinLnBrk="0" hangingPunct="1">
              <a:lnSpc>
                <a:spcPts val="2499"/>
              </a:lnSpc>
              <a:spcBef>
                <a:spcPts val="0"/>
              </a:spcBef>
              <a:spcAft>
                <a:spcPts val="1200"/>
              </a:spcAft>
              <a:buClrTx/>
              <a:buSzTx/>
              <a:buFont typeface="Arial" panose="020B0604020202020204" pitchFamily="34" charset="0"/>
              <a:buNone/>
              <a:tabLst/>
              <a:defRPr lang="en-US" sz="1799"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spTree>
    <p:extLst>
      <p:ext uri="{BB962C8B-B14F-4D97-AF65-F5344CB8AC3E}">
        <p14:creationId xmlns:p14="http://schemas.microsoft.com/office/powerpoint/2010/main" val="314381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p>
            <a:endParaRPr lang="en-US" dirty="0">
              <a:solidFill>
                <a:srgbClr val="413636">
                  <a:tint val="75000"/>
                </a:srgbClr>
              </a:solidFill>
            </a:endParaRPr>
          </a:p>
        </p:txBody>
      </p:sp>
      <p:pic>
        <p:nvPicPr>
          <p:cNvPr id="6" name="Picture 5"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8" y="565575"/>
            <a:ext cx="5854818" cy="3169433"/>
          </a:xfrm>
          <a:prstGeom prst="rect">
            <a:avLst/>
          </a:prstGeom>
        </p:spPr>
      </p:pic>
      <p:sp>
        <p:nvSpPr>
          <p:cNvPr id="7" name="Footer Placeholder 1">
            <a:extLst>
              <a:ext uri="{FF2B5EF4-FFF2-40B4-BE49-F238E27FC236}">
                <a16:creationId xmlns:a16="http://schemas.microsoft.com/office/drawing/2014/main" id="{B140116C-E169-5B44-8789-8E951DC605B0}"/>
              </a:ext>
            </a:extLst>
          </p:cNvPr>
          <p:cNvSpPr txBox="1">
            <a:spLocks/>
          </p:cNvSpPr>
          <p:nvPr userDrawn="1"/>
        </p:nvSpPr>
        <p:spPr>
          <a:xfrm>
            <a:off x="1022466" y="6514987"/>
            <a:ext cx="7703621" cy="365125"/>
          </a:xfrm>
          <a:prstGeom prst="rect">
            <a:avLst/>
          </a:prstGeom>
        </p:spPr>
        <p:txBody>
          <a:bodyPr vert="horz" lIns="0" tIns="45720" rIns="0" bIns="45720" rtlCol="0" anchor="ctr"/>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a:t>Copyright © 2019 Oracle and/or its affiliates.</a:t>
            </a:r>
            <a:endParaRPr lang="en-US" sz="700" dirty="0"/>
          </a:p>
        </p:txBody>
      </p:sp>
    </p:spTree>
    <p:extLst>
      <p:ext uri="{BB962C8B-B14F-4D97-AF65-F5344CB8AC3E}">
        <p14:creationId xmlns:p14="http://schemas.microsoft.com/office/powerpoint/2010/main" val="3114655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7" y="22448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0"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3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2999" b="0" i="0" kern="1200" dirty="0" err="1" smtClean="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8"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101078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b="25625"/>
          <a:stretch/>
        </p:blipFill>
        <p:spPr>
          <a:xfrm>
            <a:off x="6337188" y="450075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3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2288559"/>
            <a:ext cx="7629455" cy="3360372"/>
          </a:xfrm>
        </p:spPr>
        <p:txBody>
          <a:bodyPr lIns="0" rIns="0">
            <a:normAutofit/>
          </a:bodyPr>
          <a:lstStyle>
            <a:lvl1pPr marL="0" indent="0">
              <a:lnSpc>
                <a:spcPct val="100000"/>
              </a:lnSpc>
              <a:spcBef>
                <a:spcPts val="0"/>
              </a:spcBef>
              <a:buNone/>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9"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33385426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8" y="56557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3200">
                <a:latin typeface="Georgia" panose="02040502050405020303" pitchFamily="18"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68"/>
            <a:ext cx="10669102" cy="4067791"/>
          </a:xfrm>
        </p:spPr>
        <p:txBody>
          <a:bodyPr lIns="0" rIns="0">
            <a:normAutofit/>
          </a:bodyPr>
          <a:lstStyle>
            <a:lvl1pPr marL="234880" indent="-234880">
              <a:lnSpc>
                <a:spcPct val="100000"/>
              </a:lnSpc>
              <a:spcBef>
                <a:spcPts val="0"/>
              </a:spcBef>
              <a:spcAft>
                <a:spcPts val="1200"/>
              </a:spcAft>
              <a:buSzPct val="70000"/>
              <a:buFont typeface="Arial" panose="020B0604020202020204" pitchFamily="34" charset="0"/>
              <a:buChar char="•"/>
              <a:tabLst/>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endParaRPr lang="en-US" dirty="0"/>
          </a:p>
          <a:p>
            <a:pPr lvl="0"/>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9"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3292589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4" y="0"/>
            <a:ext cx="6096001"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9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9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6ADA2461-9C22-0D47-B775-5AD8659EE1DB}"/>
              </a:ext>
            </a:extLst>
          </p:cNvPr>
          <p:cNvSpPr>
            <a:spLocks noGrp="1"/>
          </p:cNvSpPr>
          <p:nvPr>
            <p:ph type="pic" sz="quarter" idx="10"/>
          </p:nvPr>
        </p:nvSpPr>
        <p:spPr>
          <a:xfrm>
            <a:off x="5842004" y="0"/>
            <a:ext cx="6096001" cy="6858000"/>
          </a:xfrm>
        </p:spPr>
        <p:txBody>
          <a:bodyPr/>
          <a:lstStyle/>
          <a:p>
            <a:endParaRPr lang="en-US"/>
          </a:p>
        </p:txBody>
      </p:sp>
      <p:sp>
        <p:nvSpPr>
          <p:cNvPr id="4" name="Footer Placeholder 3">
            <a:extLst>
              <a:ext uri="{FF2B5EF4-FFF2-40B4-BE49-F238E27FC236}">
                <a16:creationId xmlns:a16="http://schemas.microsoft.com/office/drawing/2014/main" id="{468DACAA-9A3C-1646-B964-45E45C4290D3}"/>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0" name="Slide Number Placeholder 3">
            <a:extLst>
              <a:ext uri="{FF2B5EF4-FFF2-40B4-BE49-F238E27FC236}">
                <a16:creationId xmlns:a16="http://schemas.microsoft.com/office/drawing/2014/main" id="{94609EAD-3B98-1C46-8F69-D7499B32E5C0}"/>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850429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889" y="5165415"/>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126" rtl="0" eaLnBrk="1" fontAlgn="auto" latinLnBrk="0" hangingPunct="1">
              <a:lnSpc>
                <a:spcPts val="2199"/>
              </a:lnSpc>
              <a:spcBef>
                <a:spcPts val="0"/>
              </a:spcBef>
              <a:spcAft>
                <a:spcPts val="600"/>
              </a:spcAft>
              <a:buClrTx/>
              <a:buSzTx/>
              <a:buFont typeface="Arial" panose="020B0604020202020204" pitchFamily="34" charset="0"/>
              <a:buNone/>
              <a:tabLst/>
              <a:defRPr lang="en-US" sz="1799"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199"/>
              </a:lnSpc>
              <a:spcBef>
                <a:spcPts val="0"/>
              </a:spcBef>
              <a:spcAft>
                <a:spcPts val="600"/>
              </a:spcAft>
              <a:defRPr sz="1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199"/>
              </a:lnSpc>
              <a:spcBef>
                <a:spcPts val="0"/>
              </a:spcBef>
              <a:spcAft>
                <a:spcPts val="600"/>
              </a:spcAft>
              <a:defRPr sz="1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199"/>
              </a:lnSpc>
              <a:spcBef>
                <a:spcPts val="0"/>
              </a:spcBef>
              <a:spcAft>
                <a:spcPts val="600"/>
              </a:spcAft>
              <a:defRPr sz="1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5">
            <a:alphaModFix amt="70000"/>
            <a:extLst>
              <a:ext uri="{28A0092B-C50C-407E-A947-70E740481C1C}">
                <a14:useLocalDpi xmlns:a14="http://schemas.microsoft.com/office/drawing/2010/main" val="0"/>
              </a:ext>
            </a:extLst>
          </a:blip>
          <a:srcRect l="9028"/>
          <a:stretch/>
        </p:blipFill>
        <p:spPr>
          <a:xfrm>
            <a:off x="4" y="5167124"/>
            <a:ext cx="6096001" cy="1413489"/>
          </a:xfrm>
          <a:prstGeom prst="rect">
            <a:avLst/>
          </a:prstGeom>
        </p:spPr>
      </p:pic>
      <p:sp>
        <p:nvSpPr>
          <p:cNvPr id="19"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41558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32" y="2409936"/>
            <a:ext cx="2751984" cy="2529712"/>
          </a:xfrm>
        </p:spPr>
        <p:txBody>
          <a:bodyPr lIns="0" rIns="0">
            <a:norm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lang="en-US" sz="2799"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598">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598"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598" dirty="0">
                <a:solidFill>
                  <a:schemeClr val="accent2"/>
                </a:solidFill>
                <a:latin typeface="Georgia" panose="02040502050405020303" pitchFamily="18" charset="0"/>
              </a:defRPr>
            </a:lvl1pPr>
          </a:lstStyle>
          <a:p>
            <a:pPr lvl="0"/>
            <a:r>
              <a:rPr lang="en-US" dirty="0"/>
              <a:t>3</a:t>
            </a:r>
          </a:p>
        </p:txBody>
      </p:sp>
      <p:sp>
        <p:nvSpPr>
          <p:cNvPr id="15"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16617671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36" y="484119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lang="en-US" sz="2799"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63" y="2409936"/>
            <a:ext cx="2751984" cy="2529712"/>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246429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9" y="2409946"/>
            <a:ext cx="3657601" cy="1374495"/>
          </a:xfrm>
        </p:spPr>
        <p:txBody>
          <a:bodyPr lIns="0" rIns="0">
            <a:normAutofit/>
          </a:bodyPr>
          <a:lstStyle>
            <a:lvl1pPr marL="0" marR="0" indent="0" algn="l" defTabSz="914126" rtl="0" eaLnBrk="1" fontAlgn="auto" latinLnBrk="0" hangingPunct="1">
              <a:lnSpc>
                <a:spcPct val="100000"/>
              </a:lnSpc>
              <a:spcBef>
                <a:spcPts val="0"/>
              </a:spcBef>
              <a:spcAft>
                <a:spcPts val="0"/>
              </a:spcAft>
              <a:buClrTx/>
              <a:buSzTx/>
              <a:buFont typeface="Arial" panose="020B0604020202020204" pitchFamily="34" charset="0"/>
              <a:buNone/>
              <a:tabLst/>
              <a:defRPr lang="en-US" sz="2799"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4" y="2409946"/>
            <a:ext cx="3657601" cy="1374495"/>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9" y="4287384"/>
            <a:ext cx="3657601" cy="1374495"/>
          </a:xfrm>
        </p:spPr>
        <p:txBody>
          <a:bodyPr lIns="0" rIns="0">
            <a:normAutofit/>
          </a:bodyPr>
          <a:lstStyle>
            <a:lvl1pPr>
              <a:lnSpc>
                <a:spcPct val="100000"/>
              </a:lnSpc>
              <a:spcBef>
                <a:spcPts val="0"/>
              </a:spcBef>
              <a:spcAft>
                <a:spcPts val="0"/>
              </a:spcAft>
              <a:defRPr sz="2799"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4" y="4287013"/>
            <a:ext cx="3657601" cy="1374495"/>
          </a:xfrm>
        </p:spPr>
        <p:txBody>
          <a:bodyPr lIns="0" rIns="0"/>
          <a:lstStyle>
            <a:lvl1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126" rtl="0" eaLnBrk="1" latinLnBrk="0" hangingPunct="1">
              <a:lnSpc>
                <a:spcPct val="100000"/>
              </a:lnSpc>
              <a:spcBef>
                <a:spcPts val="0"/>
              </a:spcBef>
              <a:spcAft>
                <a:spcPts val="0"/>
              </a:spcAft>
              <a:buFont typeface="Arial" panose="020B0604020202020204" pitchFamily="34" charset="0"/>
              <a:buNone/>
              <a:defRPr lang="en-US" sz="2799"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9"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39341849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5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3737990"/>
            <a:ext cx="4951769" cy="2336749"/>
          </a:xfrm>
        </p:spPr>
        <p:txBody>
          <a:bodyPr lIns="0" rIns="0">
            <a:normAutofit/>
          </a:bodyPr>
          <a:lstStyle>
            <a:lvl1pPr marL="0" indent="0">
              <a:lnSpc>
                <a:spcPct val="100000"/>
              </a:lnSpc>
              <a:spcBef>
                <a:spcPts val="0"/>
              </a:spcBef>
              <a:buNone/>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sp>
        <p:nvSpPr>
          <p:cNvPr id="5" name="Picture Placeholder 4">
            <a:extLst>
              <a:ext uri="{FF2B5EF4-FFF2-40B4-BE49-F238E27FC236}">
                <a16:creationId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sp>
        <p:nvSpPr>
          <p:cNvPr id="8"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845621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4" y="0"/>
            <a:ext cx="6096001"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31"/>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5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3737990"/>
            <a:ext cx="4951769" cy="2336749"/>
          </a:xfrm>
        </p:spPr>
        <p:txBody>
          <a:bodyPr lIns="0" rIns="0">
            <a:normAutofit/>
          </a:bodyPr>
          <a:lstStyle>
            <a:lvl1pPr marL="0" indent="0">
              <a:lnSpc>
                <a:spcPct val="100000"/>
              </a:lnSpc>
              <a:spcBef>
                <a:spcPts val="0"/>
              </a:spcBef>
              <a:buNone/>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9"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1410241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4" y="0"/>
            <a:ext cx="6096001"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31"/>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799"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799">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799">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2"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8925629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799"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22" y="1680858"/>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22" y="3015946"/>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22" y="4351034"/>
            <a:ext cx="977564" cy="914400"/>
          </a:xfrm>
        </p:spPr>
        <p:txBody>
          <a:bodyPr lIns="0" rIns="0">
            <a:noAutofit/>
          </a:bodyPr>
          <a:lstStyle>
            <a:lvl1pPr>
              <a:defRPr sz="5998">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799">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799">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EABF40CD-A0A0-9043-B16C-329F005E192F}"/>
              </a:ext>
            </a:extLst>
          </p:cNvPr>
          <p:cNvSpPr>
            <a:spLocks noGrp="1"/>
          </p:cNvSpPr>
          <p:nvPr>
            <p:ph type="pic" sz="quarter" idx="15"/>
          </p:nvPr>
        </p:nvSpPr>
        <p:spPr>
          <a:xfrm>
            <a:off x="755650" y="755660"/>
            <a:ext cx="5340350" cy="5338763"/>
          </a:xfrm>
        </p:spPr>
        <p:txBody>
          <a:bodyPr/>
          <a:lstStyle/>
          <a:p>
            <a:endParaRPr lang="en-US"/>
          </a:p>
        </p:txBody>
      </p:sp>
      <p:sp>
        <p:nvSpPr>
          <p:cNvPr id="14"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18978086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4" y="0"/>
            <a:ext cx="6096001"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5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3737990"/>
            <a:ext cx="4951769" cy="2336749"/>
          </a:xfrm>
        </p:spPr>
        <p:txBody>
          <a:bodyPr lIns="0" rIns="0">
            <a:normAutofit/>
          </a:bodyPr>
          <a:lstStyle>
            <a:lvl1pPr marL="0" indent="0">
              <a:lnSpc>
                <a:spcPct val="100000"/>
              </a:lnSpc>
              <a:spcBef>
                <a:spcPts val="0"/>
              </a:spcBef>
              <a:buNone/>
              <a:defRPr sz="2999"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5" name="Picture Placeholder 4">
            <a:extLst>
              <a:ext uri="{FF2B5EF4-FFF2-40B4-BE49-F238E27FC236}">
                <a16:creationId xmlns:a16="http://schemas.microsoft.com/office/drawing/2014/main" id="{513EF233-388F-7342-BCF6-9912FCE4A98D}"/>
              </a:ext>
            </a:extLst>
          </p:cNvPr>
          <p:cNvSpPr>
            <a:spLocks noGrp="1"/>
          </p:cNvSpPr>
          <p:nvPr>
            <p:ph type="pic" sz="quarter" idx="10"/>
          </p:nvPr>
        </p:nvSpPr>
        <p:spPr>
          <a:xfrm>
            <a:off x="6096004" y="0"/>
            <a:ext cx="6096001" cy="6858000"/>
          </a:xfrm>
        </p:spPr>
        <p:txBody>
          <a:bodyPr/>
          <a:lstStyle/>
          <a:p>
            <a:endParaRPr lang="en-US"/>
          </a:p>
        </p:txBody>
      </p:sp>
      <p:sp>
        <p:nvSpPr>
          <p:cNvPr id="8"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18894156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1853D66-D4A8-B846-8759-06081F2D0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15"/>
            <a:ext cx="4951768" cy="844095"/>
          </a:xfrm>
        </p:spPr>
        <p:txBody>
          <a:bodyPr vert="horz" lIns="0" tIns="45720" rIns="0" bIns="45720" rtlCol="0" anchor="t">
            <a:normAutofit/>
          </a:bodyPr>
          <a:lstStyle>
            <a:lvl1pPr>
              <a:lnSpc>
                <a:spcPts val="1799"/>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48"/>
            <a:ext cx="8542160" cy="3192955"/>
          </a:xfrm>
        </p:spPr>
        <p:txBody>
          <a:bodyPr lIns="0" rIns="0" anchor="b">
            <a:normAutofit/>
          </a:bodyPr>
          <a:lstStyle>
            <a:lvl1pPr marL="0" indent="0">
              <a:lnSpc>
                <a:spcPts val="4199"/>
              </a:lnSpc>
              <a:spcBef>
                <a:spcPts val="0"/>
              </a:spcBef>
              <a:buNone/>
              <a:defRPr sz="3199"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4706394"/>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8"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2921112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53"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7"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6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401"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9" name="Footer Placeholder 3">
            <a:extLst>
              <a:ext uri="{FF2B5EF4-FFF2-40B4-BE49-F238E27FC236}">
                <a16:creationId xmlns:a16="http://schemas.microsoft.com/office/drawing/2014/main" id="{28034AE9-D00B-2540-B07A-F66DEED61ED6}"/>
              </a:ext>
            </a:extLst>
          </p:cNvPr>
          <p:cNvSpPr>
            <a:spLocks noGrp="1"/>
          </p:cNvSpPr>
          <p:nvPr>
            <p:ph type="ftr" sz="quarter" idx="15"/>
          </p:nvPr>
        </p:nvSpPr>
        <p:spPr>
          <a:xfrm>
            <a:off x="1339855" y="6514987"/>
            <a:ext cx="3792589" cy="365125"/>
          </a:xfrm>
        </p:spPr>
        <p:txBody>
          <a:bodyPr/>
          <a:lstStyle/>
          <a:p>
            <a:r>
              <a:rPr lang="en-US" sz="800"/>
              <a:t>Copyright © 2019 Oracle and/or its affiliates.</a:t>
            </a:r>
            <a:endParaRPr lang="en-US" sz="800" dirty="0"/>
          </a:p>
        </p:txBody>
      </p:sp>
      <p:sp>
        <p:nvSpPr>
          <p:cNvPr id="23" name="Slide Number Placeholder 3">
            <a:extLst>
              <a:ext uri="{FF2B5EF4-FFF2-40B4-BE49-F238E27FC236}">
                <a16:creationId xmlns:a16="http://schemas.microsoft.com/office/drawing/2014/main" id="{C5BEDAAE-AC8E-DA43-A461-464D4669A4FA}"/>
              </a:ext>
            </a:extLst>
          </p:cNvPr>
          <p:cNvSpPr txBox="1">
            <a:spLocks/>
          </p:cNvSpPr>
          <p:nvPr userDrawn="1"/>
        </p:nvSpPr>
        <p:spPr>
          <a:xfrm>
            <a:off x="761287" y="6507633"/>
            <a:ext cx="578563"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2471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7"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799"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7" y="3640714"/>
            <a:ext cx="4329194" cy="2336749"/>
          </a:xfrm>
        </p:spPr>
        <p:txBody>
          <a:bodyPr lIns="0" rIns="0">
            <a:normAutofit/>
          </a:bodyPr>
          <a:lstStyle>
            <a:lvl1pPr marL="172986" indent="-172986">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8"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8"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261452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EC78C3C3-2DBC-734D-BE6D-9D41F17411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6004" y="0"/>
            <a:ext cx="6096001"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799"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1" y="3640714"/>
            <a:ext cx="4329194" cy="2336749"/>
          </a:xfrm>
        </p:spPr>
        <p:txBody>
          <a:bodyPr lIns="0" rIns="0">
            <a:normAutofit/>
          </a:bodyPr>
          <a:lstStyle>
            <a:lvl1pPr marL="172986" indent="-172986">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8101"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8"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3796567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9"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399"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7" y="3640714"/>
            <a:ext cx="4812164" cy="2336749"/>
          </a:xfrm>
        </p:spPr>
        <p:txBody>
          <a:bodyPr lIns="0" rIns="0">
            <a:normAutofit/>
          </a:bodyPr>
          <a:lstStyle>
            <a:lvl1pPr marL="0" indent="0">
              <a:lnSpc>
                <a:spcPts val="1899"/>
              </a:lnSpc>
              <a:spcBef>
                <a:spcPts val="0"/>
              </a:spcBef>
              <a:buSzPct val="70000"/>
              <a:buFont typeface="Arial" panose="020B0604020202020204" pitchFamily="34" charset="0"/>
              <a:buNone/>
              <a:tabLst/>
              <a:defRPr sz="14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8"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06CAEF7A-F454-5845-9220-26A4B589C99A}"/>
              </a:ext>
            </a:extLst>
          </p:cNvPr>
          <p:cNvSpPr>
            <a:spLocks noGrp="1"/>
          </p:cNvSpPr>
          <p:nvPr>
            <p:ph type="pic" sz="quarter" idx="10"/>
          </p:nvPr>
        </p:nvSpPr>
        <p:spPr>
          <a:xfrm>
            <a:off x="755650" y="755660"/>
            <a:ext cx="5346700" cy="5338763"/>
          </a:xfrm>
        </p:spPr>
        <p:txBody>
          <a:bodyPr/>
          <a:lstStyle/>
          <a:p>
            <a:endParaRPr lang="en-US"/>
          </a:p>
        </p:txBody>
      </p:sp>
      <p:sp>
        <p:nvSpPr>
          <p:cNvPr id="9"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28573997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6096001"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9"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7" y="1371601"/>
            <a:ext cx="4813044" cy="1704942"/>
          </a:xfrm>
        </p:spPr>
        <p:txBody>
          <a:bodyPr vert="horz" lIns="0" tIns="45720" rIns="0" bIns="45720" rtlCol="0" anchor="b">
            <a:normAutofit/>
          </a:bodyPr>
          <a:lstStyle>
            <a:lvl1pPr>
              <a:lnSpc>
                <a:spcPct val="100000"/>
              </a:lnSpc>
              <a:spcBef>
                <a:spcPts val="0"/>
              </a:spcBef>
              <a:defRPr lang="en-US" sz="2399"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14"/>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8"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8" name="Picture Placeholder 7">
            <a:extLst>
              <a:ext uri="{FF2B5EF4-FFF2-40B4-BE49-F238E27FC236}">
                <a16:creationId xmlns:a16="http://schemas.microsoft.com/office/drawing/2014/main" id="{EFA27A2F-944B-0745-A6B0-B7F1C8B89E98}"/>
              </a:ext>
            </a:extLst>
          </p:cNvPr>
          <p:cNvSpPr>
            <a:spLocks noGrp="1"/>
          </p:cNvSpPr>
          <p:nvPr>
            <p:ph type="pic" sz="quarter" idx="10"/>
          </p:nvPr>
        </p:nvSpPr>
        <p:spPr>
          <a:xfrm>
            <a:off x="4" y="0"/>
            <a:ext cx="6096001" cy="6858000"/>
          </a:xfrm>
        </p:spPr>
        <p:txBody>
          <a:bodyPr/>
          <a:lstStyle/>
          <a:p>
            <a:endParaRPr lang="en-US"/>
          </a:p>
        </p:txBody>
      </p:sp>
    </p:spTree>
    <p:extLst>
      <p:ext uri="{BB962C8B-B14F-4D97-AF65-F5344CB8AC3E}">
        <p14:creationId xmlns:p14="http://schemas.microsoft.com/office/powerpoint/2010/main" val="20708972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D105AED-E6F9-4B30-BC23-9D196F400F88}"/>
              </a:ext>
            </a:extLst>
          </p:cNvPr>
          <p:cNvSpPr>
            <a:spLocks noGrp="1"/>
          </p:cNvSpPr>
          <p:nvPr>
            <p:ph type="ftr" sz="quarter" idx="11"/>
          </p:nvPr>
        </p:nvSpPr>
        <p:spPr/>
        <p:txBody>
          <a:bodyPr/>
          <a:lstStyle/>
          <a:p>
            <a:endParaRPr lang="en-US">
              <a:solidFill>
                <a:srgbClr val="413636">
                  <a:tint val="75000"/>
                </a:srgbClr>
              </a:solidFill>
            </a:endParaRPr>
          </a:p>
        </p:txBody>
      </p:sp>
      <p:sp>
        <p:nvSpPr>
          <p:cNvPr id="5" name="Footer Placeholder 1">
            <a:extLst>
              <a:ext uri="{FF2B5EF4-FFF2-40B4-BE49-F238E27FC236}">
                <a16:creationId xmlns:a16="http://schemas.microsoft.com/office/drawing/2014/main" id="{B140116C-E169-5B44-8789-8E951DC605B0}"/>
              </a:ext>
            </a:extLst>
          </p:cNvPr>
          <p:cNvSpPr txBox="1">
            <a:spLocks/>
          </p:cNvSpPr>
          <p:nvPr userDrawn="1"/>
        </p:nvSpPr>
        <p:spPr>
          <a:xfrm>
            <a:off x="1022466" y="6514987"/>
            <a:ext cx="7703621" cy="365125"/>
          </a:xfrm>
          <a:prstGeom prst="rect">
            <a:avLst/>
          </a:prstGeom>
        </p:spPr>
        <p:txBody>
          <a:bodyPr vert="horz" lIns="0" tIns="45720" rIns="0" bIns="45720" rtlCol="0" anchor="ctr"/>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a:t>Copyright © 2019 Oracle and/or its affiliates.</a:t>
            </a:r>
            <a:endParaRPr lang="en-US" sz="700" dirty="0"/>
          </a:p>
        </p:txBody>
      </p:sp>
    </p:spTree>
    <p:extLst>
      <p:ext uri="{BB962C8B-B14F-4D97-AF65-F5344CB8AC3E}">
        <p14:creationId xmlns:p14="http://schemas.microsoft.com/office/powerpoint/2010/main" val="29774107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54290C-9E9F-4D5B-8E0E-CEC1F8D51521}"/>
              </a:ext>
            </a:extLst>
          </p:cNvPr>
          <p:cNvSpPr>
            <a:spLocks noGrp="1"/>
          </p:cNvSpPr>
          <p:nvPr>
            <p:ph type="ftr" sz="quarter" idx="11"/>
          </p:nvPr>
        </p:nvSpPr>
        <p:spPr/>
        <p:txBody>
          <a:bodyPr/>
          <a:lstStyle/>
          <a:p>
            <a:endParaRPr lang="en-US">
              <a:solidFill>
                <a:srgbClr val="413636">
                  <a:tint val="75000"/>
                </a:srgbClr>
              </a:solidFill>
            </a:endParaRPr>
          </a:p>
        </p:txBody>
      </p:sp>
      <p:sp>
        <p:nvSpPr>
          <p:cNvPr id="4" name="Footer Placeholder 1">
            <a:extLst>
              <a:ext uri="{FF2B5EF4-FFF2-40B4-BE49-F238E27FC236}">
                <a16:creationId xmlns:a16="http://schemas.microsoft.com/office/drawing/2014/main" id="{B140116C-E169-5B44-8789-8E951DC605B0}"/>
              </a:ext>
            </a:extLst>
          </p:cNvPr>
          <p:cNvSpPr txBox="1">
            <a:spLocks/>
          </p:cNvSpPr>
          <p:nvPr userDrawn="1"/>
        </p:nvSpPr>
        <p:spPr>
          <a:xfrm>
            <a:off x="1022466" y="6514987"/>
            <a:ext cx="7703621" cy="365125"/>
          </a:xfrm>
          <a:prstGeom prst="rect">
            <a:avLst/>
          </a:prstGeom>
        </p:spPr>
        <p:txBody>
          <a:bodyPr vert="horz" lIns="0" tIns="45720" rIns="0" bIns="45720" rtlCol="0" anchor="ctr"/>
          <a:lstStyle>
            <a:defPPr>
              <a:defRPr lang="en-US"/>
            </a:defPPr>
            <a:lvl1pPr marL="0" algn="l" defTabSz="914400" rtl="0" eaLnBrk="1" latinLnBrk="0" hangingPunct="1">
              <a:defRPr sz="6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a:t>Copyright © 2019 Oracle and/or its affiliates.</a:t>
            </a:r>
            <a:endParaRPr lang="en-US" sz="700" dirty="0"/>
          </a:p>
        </p:txBody>
      </p:sp>
    </p:spTree>
    <p:extLst>
      <p:ext uri="{BB962C8B-B14F-4D97-AF65-F5344CB8AC3E}">
        <p14:creationId xmlns:p14="http://schemas.microsoft.com/office/powerpoint/2010/main" val="313340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10"/>
            <a:ext cx="4951768" cy="844095"/>
          </a:xfrm>
        </p:spPr>
        <p:txBody>
          <a:bodyPr vert="horz" lIns="0" tIns="45720" rIns="0" bIns="45720" rtlCol="0" anchor="b">
            <a:normAutofit/>
          </a:bodyPr>
          <a:lstStyle>
            <a:lvl1pPr>
              <a:defRPr lang="en-US" sz="2799"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9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spTree>
    <p:extLst>
      <p:ext uri="{BB962C8B-B14F-4D97-AF65-F5344CB8AC3E}">
        <p14:creationId xmlns:p14="http://schemas.microsoft.com/office/powerpoint/2010/main" val="1361501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183224" y="6556248"/>
            <a:ext cx="1226717" cy="182880"/>
          </a:xfrm>
          <a:prstGeom prst="rect">
            <a:avLst/>
          </a:prstGeom>
        </p:spPr>
        <p:txBody>
          <a:bodyPr/>
          <a:lstStyle/>
          <a:p>
            <a:pPr fontAlgn="base">
              <a:spcBef>
                <a:spcPct val="0"/>
              </a:spcBef>
              <a:spcAft>
                <a:spcPct val="0"/>
              </a:spcAft>
            </a:pPr>
            <a:fld id="{DD23F527-3A46-1444-AC47-E74332FAE46E}" type="datetime1">
              <a:rPr lang="en-US" smtClean="0">
                <a:solidFill>
                  <a:srgbClr val="58595B"/>
                </a:solidFill>
                <a:latin typeface="Calibri"/>
                <a:cs typeface="Arial" pitchFamily="34" charset="0"/>
              </a:rPr>
              <a:pPr fontAlgn="base">
                <a:spcBef>
                  <a:spcPct val="0"/>
                </a:spcBef>
                <a:spcAft>
                  <a:spcPct val="0"/>
                </a:spcAft>
              </a:pPr>
              <a:t>3/10/20</a:t>
            </a:fld>
            <a:endParaRPr dirty="0">
              <a:solidFill>
                <a:srgbClr val="58595B"/>
              </a:solidFill>
              <a:latin typeface="Calibri"/>
              <a:cs typeface="Arial" pitchFamily="34" charset="0"/>
            </a:endParaRPr>
          </a:p>
        </p:txBody>
      </p:sp>
      <p:sp>
        <p:nvSpPr>
          <p:cNvPr id="6" name="Footer Placeholder 5"/>
          <p:cNvSpPr>
            <a:spLocks noGrp="1"/>
          </p:cNvSpPr>
          <p:nvPr>
            <p:ph type="ftr" sz="quarter" idx="11"/>
          </p:nvPr>
        </p:nvSpPr>
        <p:spPr/>
        <p:txBody>
          <a:bodyPr/>
          <a:lstStyle/>
          <a:p>
            <a:r>
              <a:rPr lang="en-US" dirty="0">
                <a:solidFill>
                  <a:srgbClr val="58595B"/>
                </a:solidFill>
                <a:latin typeface="Calibri"/>
              </a:rPr>
              <a:t>Confidential – Oracle Internal/Restricted/Highly Restricted</a:t>
            </a:r>
            <a:endParaRPr dirty="0">
              <a:solidFill>
                <a:srgbClr val="58595B"/>
              </a:solidFill>
              <a:latin typeface="Calibri"/>
            </a:endParaRPr>
          </a:p>
        </p:txBody>
      </p:sp>
      <p:sp>
        <p:nvSpPr>
          <p:cNvPr id="7" name="Slide Number Placeholder 6"/>
          <p:cNvSpPr>
            <a:spLocks noGrp="1"/>
          </p:cNvSpPr>
          <p:nvPr>
            <p:ph type="sldNum" sz="quarter" idx="12"/>
          </p:nvPr>
        </p:nvSpPr>
        <p:spPr>
          <a:xfrm>
            <a:off x="11278953" y="6556248"/>
            <a:ext cx="381760" cy="182880"/>
          </a:xfrm>
          <a:prstGeom prst="rect">
            <a:avLst/>
          </a:prstGeom>
        </p:spPr>
        <p:txBody>
          <a:bodyPr/>
          <a:lstStyle/>
          <a:p>
            <a:pPr fontAlgn="base">
              <a:spcBef>
                <a:spcPct val="0"/>
              </a:spcBef>
              <a:spcAft>
                <a:spcPct val="0"/>
              </a:spcAft>
            </a:pPr>
            <a:fld id="{C51EAA63-D034-42AE-91FA-B13B9518C7BE}" type="slidenum">
              <a:rPr>
                <a:solidFill>
                  <a:srgbClr val="58595B"/>
                </a:solidFill>
                <a:latin typeface="Calibri"/>
                <a:cs typeface="Arial" pitchFamily="34" charset="0"/>
              </a:rPr>
              <a:pPr fontAlgn="base">
                <a:spcBef>
                  <a:spcPct val="0"/>
                </a:spcBef>
                <a:spcAft>
                  <a:spcPct val="0"/>
                </a:spcAft>
              </a:pPr>
              <a:t>‹#›</a:t>
            </a:fld>
            <a:endParaRPr dirty="0">
              <a:solidFill>
                <a:srgbClr val="58595B"/>
              </a:solidFill>
              <a:latin typeface="Calibri"/>
              <a:cs typeface="Arial" pitchFamily="34" charset="0"/>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55017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p:nvPr>
        </p:nvSpPr>
        <p:spPr>
          <a:xfrm>
            <a:off x="531953" y="1373750"/>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4" name="Slide Number Placeholder 5"/>
          <p:cNvSpPr>
            <a:spLocks noGrp="1"/>
          </p:cNvSpPr>
          <p:nvPr>
            <p:ph type="sldNum" sz="quarter" idx="14"/>
          </p:nvPr>
        </p:nvSpPr>
        <p:spPr>
          <a:xfrm>
            <a:off x="11278950" y="6556384"/>
            <a:ext cx="381099" cy="182563"/>
          </a:xfrm>
          <a:prstGeom prst="rect">
            <a:avLst/>
          </a:prstGeom>
        </p:spPr>
        <p:txBody>
          <a:bodyPr/>
          <a:lstStyle>
            <a:lvl1pPr>
              <a:defRPr/>
            </a:lvl1pPr>
          </a:lstStyle>
          <a:p>
            <a:pPr fontAlgn="base">
              <a:spcBef>
                <a:spcPct val="0"/>
              </a:spcBef>
              <a:spcAft>
                <a:spcPct val="0"/>
              </a:spcAft>
              <a:defRPr/>
            </a:pPr>
            <a:fld id="{CA7187D3-F1EA-4E0E-B8B3-EF0FD7677BB2}" type="slidenum">
              <a:rPr>
                <a:solidFill>
                  <a:srgbClr val="413636"/>
                </a:solidFill>
                <a:latin typeface="Calibri" pitchFamily="34" charset="0"/>
                <a:cs typeface="Arial" pitchFamily="34" charset="0"/>
              </a:rPr>
              <a:pPr fontAlgn="base">
                <a:spcBef>
                  <a:spcPct val="0"/>
                </a:spcBef>
                <a:spcAft>
                  <a:spcPct val="0"/>
                </a:spcAft>
                <a:defRPr/>
              </a:pPr>
              <a:t>‹#›</a:t>
            </a:fld>
            <a:endParaRPr dirty="0">
              <a:solidFill>
                <a:srgbClr val="413636"/>
              </a:solidFill>
              <a:latin typeface="Calibri" pitchFamily="34" charset="0"/>
              <a:cs typeface="Arial" pitchFamily="34" charset="0"/>
            </a:endParaRPr>
          </a:p>
        </p:txBody>
      </p:sp>
      <p:sp>
        <p:nvSpPr>
          <p:cNvPr id="5"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a:xfrm>
            <a:off x="1022466"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3161176042"/>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4_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25" name="Text Placeholder 12"/>
          <p:cNvSpPr>
            <a:spLocks noGrp="1"/>
          </p:cNvSpPr>
          <p:nvPr>
            <p:ph type="body" sz="quarter" idx="13" hasCustomPrompt="1"/>
          </p:nvPr>
        </p:nvSpPr>
        <p:spPr>
          <a:xfrm>
            <a:off x="531953" y="1373750"/>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grpSp>
        <p:nvGrpSpPr>
          <p:cNvPr id="13" name="Group 12"/>
          <p:cNvGrpSpPr/>
          <p:nvPr userDrawn="1"/>
        </p:nvGrpSpPr>
        <p:grpSpPr bwMode="gray">
          <a:xfrm>
            <a:off x="-282" y="0"/>
            <a:ext cx="12192574" cy="6858000"/>
            <a:chOff x="-287" y="0"/>
            <a:chExt cx="12189399" cy="6858000"/>
          </a:xfrm>
          <a:solidFill>
            <a:srgbClr val="D8E1E6"/>
          </a:solidFill>
        </p:grpSpPr>
        <p:sp>
          <p:nvSpPr>
            <p:cNvPr id="16" name="Rectangle 15"/>
            <p:cNvSpPr/>
            <p:nvPr/>
          </p:nvSpPr>
          <p:spPr bwMode="gray">
            <a:xfrm>
              <a:off x="-287" y="0"/>
              <a:ext cx="193962" cy="6852146"/>
            </a:xfrm>
            <a:prstGeom prst="rect">
              <a:avLst/>
            </a:prstGeom>
            <a:grpFill/>
            <a:ln w="9525" cap="flat" cmpd="sng" algn="ctr">
              <a:noFill/>
              <a:prstDash val="solid"/>
            </a:ln>
            <a:effectLst/>
          </p:spPr>
          <p:txBody>
            <a:bodyPr rtlCol="0" anchor="ctr"/>
            <a:lstStyle/>
            <a:p>
              <a:pPr algn="ctr" fontAlgn="base">
                <a:spcBef>
                  <a:spcPct val="0"/>
                </a:spcBef>
                <a:spcAft>
                  <a:spcPct val="0"/>
                </a:spcAft>
                <a:defRPr/>
              </a:pPr>
              <a:endParaRPr kern="0">
                <a:solidFill>
                  <a:srgbClr val="FFFFFF"/>
                </a:solidFill>
                <a:latin typeface="Calibri" pitchFamily="34" charset="0"/>
                <a:cs typeface="Arial" pitchFamily="34" charset="0"/>
              </a:endParaRPr>
            </a:p>
          </p:txBody>
        </p:sp>
        <p:sp>
          <p:nvSpPr>
            <p:cNvPr id="21" name="Rectangle 20"/>
            <p:cNvSpPr/>
            <p:nvPr/>
          </p:nvSpPr>
          <p:spPr bwMode="gray">
            <a:xfrm>
              <a:off x="11995151" y="5854"/>
              <a:ext cx="193960" cy="6852146"/>
            </a:xfrm>
            <a:prstGeom prst="rect">
              <a:avLst/>
            </a:prstGeom>
            <a:grpFill/>
            <a:ln w="9525" cap="flat" cmpd="sng" algn="ctr">
              <a:noFill/>
              <a:prstDash val="solid"/>
            </a:ln>
            <a:effectLst/>
          </p:spPr>
          <p:txBody>
            <a:bodyPr rtlCol="0" anchor="ctr"/>
            <a:lstStyle/>
            <a:p>
              <a:pPr algn="ctr" fontAlgn="base">
                <a:spcBef>
                  <a:spcPct val="0"/>
                </a:spcBef>
                <a:spcAft>
                  <a:spcPct val="0"/>
                </a:spcAft>
                <a:defRPr/>
              </a:pPr>
              <a:endParaRPr kern="0">
                <a:solidFill>
                  <a:srgbClr val="FFFFFF"/>
                </a:solidFill>
                <a:latin typeface="Calibri" pitchFamily="34" charset="0"/>
                <a:cs typeface="Arial" pitchFamily="34" charset="0"/>
              </a:endParaRPr>
            </a:p>
          </p:txBody>
        </p:sp>
        <p:sp>
          <p:nvSpPr>
            <p:cNvPr id="22" name="Rectangle 21"/>
            <p:cNvSpPr/>
            <p:nvPr/>
          </p:nvSpPr>
          <p:spPr bwMode="gray">
            <a:xfrm>
              <a:off x="-286" y="6400800"/>
              <a:ext cx="12189396" cy="457200"/>
            </a:xfrm>
            <a:prstGeom prst="rect">
              <a:avLst/>
            </a:prstGeom>
            <a:grpFill/>
            <a:ln w="9525" cap="flat" cmpd="sng" algn="ctr">
              <a:noFill/>
              <a:prstDash val="solid"/>
            </a:ln>
            <a:effectLst/>
          </p:spPr>
          <p:txBody>
            <a:bodyPr rtlCol="0" anchor="ctr"/>
            <a:lstStyle/>
            <a:p>
              <a:pPr algn="ctr" fontAlgn="base">
                <a:spcBef>
                  <a:spcPct val="0"/>
                </a:spcBef>
                <a:spcAft>
                  <a:spcPct val="0"/>
                </a:spcAft>
                <a:defRPr/>
              </a:pPr>
              <a:endParaRPr kern="0">
                <a:solidFill>
                  <a:srgbClr val="FFFFFF"/>
                </a:solidFill>
                <a:latin typeface="Calibri" pitchFamily="34" charset="0"/>
                <a:cs typeface="Arial" pitchFamily="34" charset="0"/>
              </a:endParaRPr>
            </a:p>
          </p:txBody>
        </p:sp>
        <p:sp>
          <p:nvSpPr>
            <p:cNvPr id="26" name="Rectangle 25"/>
            <p:cNvSpPr/>
            <p:nvPr/>
          </p:nvSpPr>
          <p:spPr bwMode="gray">
            <a:xfrm>
              <a:off x="-286" y="0"/>
              <a:ext cx="12189398" cy="192024"/>
            </a:xfrm>
            <a:prstGeom prst="rect">
              <a:avLst/>
            </a:prstGeom>
            <a:grpFill/>
            <a:ln w="9525" cap="flat" cmpd="sng" algn="ctr">
              <a:noFill/>
              <a:prstDash val="solid"/>
            </a:ln>
            <a:effectLst/>
          </p:spPr>
          <p:txBody>
            <a:bodyPr rtlCol="0" anchor="ctr"/>
            <a:lstStyle/>
            <a:p>
              <a:pPr algn="ctr" fontAlgn="base">
                <a:spcBef>
                  <a:spcPct val="0"/>
                </a:spcBef>
                <a:spcAft>
                  <a:spcPct val="0"/>
                </a:spcAft>
                <a:defRPr/>
              </a:pPr>
              <a:endParaRPr kern="0">
                <a:solidFill>
                  <a:srgbClr val="FFFFFF"/>
                </a:solidFill>
                <a:latin typeface="Calibri" pitchFamily="34" charset="0"/>
                <a:cs typeface="Arial" pitchFamily="34" charset="0"/>
              </a:endParaRPr>
            </a:p>
          </p:txBody>
        </p:sp>
      </p:grpSp>
      <p:pic>
        <p:nvPicPr>
          <p:cNvPr id="31" name="Picture 30"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4" name="Slide Number Placeholder 5"/>
          <p:cNvSpPr>
            <a:spLocks noGrp="1"/>
          </p:cNvSpPr>
          <p:nvPr>
            <p:ph type="sldNum" sz="quarter" idx="4"/>
          </p:nvPr>
        </p:nvSpPr>
        <p:spPr>
          <a:xfrm>
            <a:off x="11327155" y="6556248"/>
            <a:ext cx="333554" cy="182880"/>
          </a:xfrm>
          <a:prstGeom prst="rect">
            <a:avLst/>
          </a:prstGeom>
        </p:spPr>
        <p:txBody>
          <a:bodyPr vert="horz" wrap="none" lIns="0" tIns="0" rIns="0" bIns="0" rtlCol="0" anchor="ctr" anchorCtr="0">
            <a:noAutofit/>
          </a:bodyPr>
          <a:lstStyle>
            <a:lvl1pPr algn="r">
              <a:defRPr sz="850">
                <a:solidFill>
                  <a:schemeClr val="tx1"/>
                </a:solidFill>
              </a:defRPr>
            </a:lvl1pPr>
          </a:lstStyle>
          <a:p>
            <a:pPr fontAlgn="base">
              <a:spcBef>
                <a:spcPct val="0"/>
              </a:spcBef>
              <a:spcAft>
                <a:spcPct val="0"/>
              </a:spcAft>
            </a:pPr>
            <a:fld id="{C51EAA63-D034-42AE-91FA-B13B9518C7BE}" type="slidenum">
              <a:rPr lang="en-US" smtClean="0">
                <a:solidFill>
                  <a:srgbClr val="58595B"/>
                </a:solidFill>
                <a:latin typeface="Calibri" pitchFamily="34" charset="0"/>
                <a:cs typeface="Arial" pitchFamily="34" charset="0"/>
              </a:rPr>
              <a:pPr fontAlgn="base">
                <a:spcBef>
                  <a:spcPct val="0"/>
                </a:spcBef>
                <a:spcAft>
                  <a:spcPct val="0"/>
                </a:spcAft>
              </a:pPr>
              <a:t>‹#›</a:t>
            </a:fld>
            <a:endParaRPr lang="en-US" dirty="0">
              <a:solidFill>
                <a:srgbClr val="58595B"/>
              </a:solidFill>
              <a:latin typeface="Calibri" pitchFamily="34" charset="0"/>
              <a:cs typeface="Arial" pitchFamily="34" charset="0"/>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fontAlgn="base">
              <a:spcBef>
                <a:spcPct val="0"/>
              </a:spcBef>
              <a:spcAft>
                <a:spcPct val="0"/>
              </a:spcAft>
            </a:pPr>
            <a:r>
              <a:rPr lang="en-US" sz="850" dirty="0">
                <a:solidFill>
                  <a:srgbClr val="58595B"/>
                </a:solidFill>
                <a:latin typeface="Calibri" pitchFamily="34" charset="0"/>
                <a:cs typeface="Arial" pitchFamily="34" charset="0"/>
              </a:rPr>
              <a:t>Copyright © </a:t>
            </a:r>
            <a:r>
              <a:rPr lang="is-IS" sz="850" dirty="0">
                <a:solidFill>
                  <a:srgbClr val="58595B"/>
                </a:solidFill>
                <a:latin typeface="Calibri" pitchFamily="34" charset="0"/>
                <a:cs typeface="Arial" pitchFamily="34" charset="0"/>
              </a:rPr>
              <a:t>2019</a:t>
            </a:r>
            <a:r>
              <a:rPr lang="en-US" sz="850" dirty="0">
                <a:solidFill>
                  <a:srgbClr val="58595B"/>
                </a:solidFill>
                <a:latin typeface="Calibri" pitchFamily="34" charset="0"/>
                <a:cs typeface="Arial" pitchFamily="34" charset="0"/>
              </a:rPr>
              <a:t>, Oracle and/or its affiliates. All rights reserved.</a:t>
            </a:r>
          </a:p>
        </p:txBody>
      </p:sp>
    </p:spTree>
    <p:custDataLst>
      <p:tags r:id="rId1"/>
    </p:custDataLst>
    <p:extLst>
      <p:ext uri="{BB962C8B-B14F-4D97-AF65-F5344CB8AC3E}">
        <p14:creationId xmlns:p14="http://schemas.microsoft.com/office/powerpoint/2010/main" val="307888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53"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7"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100" y="783036"/>
            <a:ext cx="10669101" cy="844095"/>
          </a:xfrm>
        </p:spPr>
        <p:txBody>
          <a:bodyPr vert="horz" lIns="0" tIns="45720" rIns="0" bIns="45720" rtlCol="0" anchor="b">
            <a:normAutofit/>
          </a:bodyPr>
          <a:lstStyle>
            <a:lvl1pPr>
              <a:defRPr lang="en-US" sz="30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11287"/>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11287"/>
            <a:ext cx="979938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21" name="Footer Placeholder 3">
            <a:extLst>
              <a:ext uri="{FF2B5EF4-FFF2-40B4-BE49-F238E27FC236}">
                <a16:creationId xmlns:a16="http://schemas.microsoft.com/office/drawing/2014/main" id="{0F8EFB4C-7B44-884E-949B-ED2A0AA5393F}"/>
              </a:ext>
            </a:extLst>
          </p:cNvPr>
          <p:cNvSpPr>
            <a:spLocks noGrp="1"/>
          </p:cNvSpPr>
          <p:nvPr>
            <p:ph type="ftr" sz="quarter" idx="12"/>
          </p:nvPr>
        </p:nvSpPr>
        <p:spPr>
          <a:xfrm>
            <a:off x="1339855" y="6514987"/>
            <a:ext cx="3792589" cy="365125"/>
          </a:xfrm>
        </p:spPr>
        <p:txBody>
          <a:bodyPr/>
          <a:lstStyle/>
          <a:p>
            <a:r>
              <a:rPr lang="en-US" sz="800"/>
              <a:t>Copyright © 2019 Oracle and/or its affiliates.</a:t>
            </a:r>
            <a:endParaRPr lang="en-US" sz="800" dirty="0"/>
          </a:p>
        </p:txBody>
      </p:sp>
      <p:sp>
        <p:nvSpPr>
          <p:cNvPr id="22" name="Slide Number Placeholder 3">
            <a:extLst>
              <a:ext uri="{FF2B5EF4-FFF2-40B4-BE49-F238E27FC236}">
                <a16:creationId xmlns:a16="http://schemas.microsoft.com/office/drawing/2014/main" id="{11F22718-4735-1945-80F9-3CC86E8682C4}"/>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080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_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stretch>
            <a:fillRect/>
          </a:stretch>
        </p:blipFill>
        <p:spPr>
          <a:xfrm>
            <a:off x="193725" y="189105"/>
            <a:ext cx="11799619" cy="6205849"/>
          </a:xfrm>
          <a:prstGeom prst="rect">
            <a:avLst/>
          </a:prstGeom>
        </p:spPr>
      </p:pic>
      <p:sp>
        <p:nvSpPr>
          <p:cNvPr id="21" name="Parallelogram 20"/>
          <p:cNvSpPr/>
          <p:nvPr userDrawn="1"/>
        </p:nvSpPr>
        <p:spPr>
          <a:xfrm>
            <a:off x="-2086532" y="189097"/>
            <a:ext cx="8871990" cy="6200412"/>
          </a:xfrm>
          <a:prstGeom prst="parallelogram">
            <a:avLst>
              <a:gd name="adj" fmla="val 36579"/>
            </a:avLst>
          </a:prstGeom>
          <a:gradFill flip="none" rotWithShape="1">
            <a:gsLst>
              <a:gs pos="0">
                <a:schemeClr val="accent4">
                  <a:shade val="30000"/>
                  <a:satMod val="115000"/>
                  <a:alpha val="80000"/>
                </a:schemeClr>
              </a:gs>
              <a:gs pos="50000">
                <a:schemeClr val="accent4">
                  <a:shade val="67500"/>
                  <a:satMod val="115000"/>
                  <a:alpha val="80000"/>
                </a:schemeClr>
              </a:gs>
              <a:gs pos="100000">
                <a:schemeClr val="accent4">
                  <a:shade val="100000"/>
                  <a:satMod val="115000"/>
                  <a:alpha val="80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lvl="1" algn="ctr" fontAlgn="base">
              <a:lnSpc>
                <a:spcPct val="90000"/>
              </a:lnSpc>
              <a:spcBef>
                <a:spcPct val="0"/>
              </a:spcBef>
              <a:spcAft>
                <a:spcPct val="0"/>
              </a:spcAft>
            </a:pPr>
            <a:endParaRPr lang="en-US" sz="2400" dirty="0">
              <a:solidFill>
                <a:srgbClr val="FFFFFF"/>
              </a:solidFill>
              <a:latin typeface="Calibri"/>
            </a:endParaRPr>
          </a:p>
        </p:txBody>
      </p:sp>
      <p:grpSp>
        <p:nvGrpSpPr>
          <p:cNvPr id="7" name="Group 6"/>
          <p:cNvGrpSpPr/>
          <p:nvPr/>
        </p:nvGrpSpPr>
        <p:grpSpPr bwMode="gray">
          <a:xfrm>
            <a:off x="-282" y="0"/>
            <a:ext cx="12192574" cy="6858000"/>
            <a:chOff x="-287" y="0"/>
            <a:chExt cx="12189399" cy="6858000"/>
          </a:xfrm>
          <a:solidFill>
            <a:srgbClr val="D8E1E6"/>
          </a:solidFill>
        </p:grpSpPr>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a:solidFill>
                  <a:srgbClr val="FFFFFF"/>
                </a:solidFill>
                <a:latin typeface="Calibri"/>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a:solidFill>
                  <a:srgbClr val="FFFFFF"/>
                </a:solidFill>
                <a:latin typeface="Calibri"/>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a:solidFill>
                  <a:srgbClr val="FFFFFF"/>
                </a:solidFill>
                <a:latin typeface="Calibri"/>
              </a:endParaRPr>
            </a:p>
          </p:txBody>
        </p:sp>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a:solidFill>
                  <a:srgbClr val="FFFFFF"/>
                </a:solidFill>
                <a:latin typeface="Calibri"/>
              </a:endParaRPr>
            </a:p>
          </p:txBody>
        </p:sp>
      </p:grpSp>
      <p:sp>
        <p:nvSpPr>
          <p:cNvPr id="4" name="Date Placeholder 3"/>
          <p:cNvSpPr>
            <a:spLocks noGrp="1"/>
          </p:cNvSpPr>
          <p:nvPr>
            <p:ph type="dt" sz="half" idx="10"/>
          </p:nvPr>
        </p:nvSpPr>
        <p:spPr>
          <a:xfrm>
            <a:off x="4183224" y="6556248"/>
            <a:ext cx="1226717" cy="182880"/>
          </a:xfrm>
          <a:prstGeom prst="rect">
            <a:avLst/>
          </a:prstGeom>
        </p:spPr>
        <p:txBody>
          <a:bodyPr/>
          <a:lstStyle>
            <a:lvl1pPr>
              <a:defRPr>
                <a:solidFill>
                  <a:srgbClr val="5F5F5F"/>
                </a:solidFill>
              </a:defRPr>
            </a:lvl1pPr>
          </a:lstStyle>
          <a:p>
            <a:pPr fontAlgn="base">
              <a:spcBef>
                <a:spcPct val="0"/>
              </a:spcBef>
              <a:spcAft>
                <a:spcPct val="0"/>
              </a:spcAft>
            </a:pPr>
            <a:fld id="{BB8CFF4C-13DF-624D-86C8-8F154751CB5F}" type="datetime1">
              <a:rPr lang="en-IN" smtClean="0">
                <a:latin typeface="Calibri" pitchFamily="34" charset="0"/>
                <a:cs typeface="Arial" pitchFamily="34" charset="0"/>
              </a:rPr>
              <a:pPr fontAlgn="base">
                <a:spcBef>
                  <a:spcPct val="0"/>
                </a:spcBef>
                <a:spcAft>
                  <a:spcPct val="0"/>
                </a:spcAft>
              </a:pPr>
              <a:t>10/03/20</a:t>
            </a:fld>
            <a:endParaRPr>
              <a:latin typeface="Calibri" pitchFamily="34" charset="0"/>
              <a:cs typeface="Arial" pitchFamily="34" charset="0"/>
            </a:endParaRPr>
          </a:p>
        </p:txBody>
      </p:sp>
      <p:sp>
        <p:nvSpPr>
          <p:cNvPr id="6" name="Slide Number Placeholder 5"/>
          <p:cNvSpPr>
            <a:spLocks noGrp="1"/>
          </p:cNvSpPr>
          <p:nvPr>
            <p:ph type="sldNum" sz="quarter" idx="12"/>
          </p:nvPr>
        </p:nvSpPr>
        <p:spPr>
          <a:xfrm>
            <a:off x="11327155" y="6556248"/>
            <a:ext cx="333554" cy="182880"/>
          </a:xfrm>
          <a:prstGeom prst="rect">
            <a:avLst/>
          </a:prstGeom>
        </p:spPr>
        <p:txBody>
          <a:bodyPr/>
          <a:lstStyle>
            <a:lvl1pPr>
              <a:defRPr>
                <a:solidFill>
                  <a:srgbClr val="5F5F5F"/>
                </a:solidFill>
              </a:defRPr>
            </a:lvl1pPr>
          </a:lstStyle>
          <a:p>
            <a:pPr fontAlgn="base">
              <a:spcBef>
                <a:spcPct val="0"/>
              </a:spcBef>
              <a:spcAft>
                <a:spcPct val="0"/>
              </a:spcAft>
            </a:pPr>
            <a:fld id="{C51EAA63-D034-42AE-91FA-B13B9518C7BE}" type="slidenum">
              <a:rPr>
                <a:latin typeface="Calibri" pitchFamily="34" charset="0"/>
                <a:cs typeface="Arial" pitchFamily="34" charset="0"/>
              </a:rPr>
              <a:pPr fontAlgn="base">
                <a:spcBef>
                  <a:spcPct val="0"/>
                </a:spcBef>
                <a:spcAft>
                  <a:spcPct val="0"/>
                </a:spcAft>
              </a:pPr>
              <a:t>‹#›</a:t>
            </a:fld>
            <a:endParaRPr>
              <a:latin typeface="Calibri" pitchFamily="34" charset="0"/>
              <a:cs typeface="Arial" pitchFamily="34" charset="0"/>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fontAlgn="base">
              <a:spcBef>
                <a:spcPct val="0"/>
              </a:spcBef>
              <a:spcAft>
                <a:spcPct val="0"/>
              </a:spcAft>
              <a:defRPr/>
            </a:pPr>
            <a:r>
              <a:rPr lang="en-US" sz="850" dirty="0">
                <a:solidFill>
                  <a:srgbClr val="58595B"/>
                </a:solidFill>
                <a:latin typeface="Calibri" pitchFamily="34" charset="0"/>
                <a:cs typeface="Arial" pitchFamily="34" charset="0"/>
              </a:rPr>
              <a:t>Copyright © </a:t>
            </a:r>
            <a:r>
              <a:rPr lang="is-IS" sz="850" dirty="0">
                <a:solidFill>
                  <a:srgbClr val="58595B"/>
                </a:solidFill>
                <a:latin typeface="Calibri" pitchFamily="34" charset="0"/>
                <a:cs typeface="Arial" pitchFamily="34" charset="0"/>
              </a:rPr>
              <a:t>2018</a:t>
            </a:r>
            <a:r>
              <a:rPr lang="en-US" sz="850" dirty="0">
                <a:solidFill>
                  <a:srgbClr val="58595B"/>
                </a:solidFill>
                <a:latin typeface="Calibri" pitchFamily="34" charset="0"/>
                <a:cs typeface="Arial" pitchFamily="34" charset="0"/>
              </a:rPr>
              <a:t>, Oracle and/or its affiliates. All rights reserved.</a:t>
            </a:r>
          </a:p>
        </p:txBody>
      </p:sp>
      <p:sp>
        <p:nvSpPr>
          <p:cNvPr id="2" name="TextBox 1"/>
          <p:cNvSpPr txBox="1"/>
          <p:nvPr userDrawn="1"/>
        </p:nvSpPr>
        <p:spPr>
          <a:xfrm>
            <a:off x="8087802" y="4050902"/>
            <a:ext cx="914638" cy="914400"/>
          </a:xfrm>
          <a:prstGeom prst="rect">
            <a:avLst/>
          </a:prstGeom>
          <a:noFill/>
        </p:spPr>
        <p:txBody>
          <a:bodyPr wrap="none" lIns="0" tIns="0" rIns="0" bIns="0" rtlCol="0">
            <a:noAutofit/>
          </a:bodyPr>
          <a:lstStyle/>
          <a:p>
            <a:pPr fontAlgn="base">
              <a:lnSpc>
                <a:spcPct val="90000"/>
              </a:lnSpc>
              <a:spcBef>
                <a:spcPct val="0"/>
              </a:spcBef>
              <a:spcAft>
                <a:spcPct val="0"/>
              </a:spcAft>
            </a:pPr>
            <a:endParaRPr lang="en-US" dirty="0">
              <a:solidFill>
                <a:srgbClr val="FFFFFF"/>
              </a:solidFill>
              <a:latin typeface="Calibri" pitchFamily="34" charset="0"/>
              <a:cs typeface="Arial" pitchFamily="34" charset="0"/>
            </a:endParaRPr>
          </a:p>
        </p:txBody>
      </p:sp>
      <p:sp>
        <p:nvSpPr>
          <p:cNvPr id="3" name="TextBox 2"/>
          <p:cNvSpPr txBox="1"/>
          <p:nvPr userDrawn="1"/>
        </p:nvSpPr>
        <p:spPr>
          <a:xfrm>
            <a:off x="9534924" y="2989951"/>
            <a:ext cx="914638" cy="914400"/>
          </a:xfrm>
          <a:prstGeom prst="rect">
            <a:avLst/>
          </a:prstGeom>
          <a:noFill/>
        </p:spPr>
        <p:txBody>
          <a:bodyPr wrap="none" lIns="0" tIns="0" rIns="0" bIns="0" rtlCol="0">
            <a:noAutofit/>
          </a:bodyPr>
          <a:lstStyle/>
          <a:p>
            <a:pPr fontAlgn="base">
              <a:lnSpc>
                <a:spcPct val="90000"/>
              </a:lnSpc>
              <a:spcBef>
                <a:spcPct val="0"/>
              </a:spcBef>
              <a:spcAft>
                <a:spcPct val="0"/>
              </a:spcAft>
            </a:pPr>
            <a:endParaRPr lang="en-US" dirty="0">
              <a:solidFill>
                <a:srgbClr val="FFFFFF"/>
              </a:solidFill>
              <a:latin typeface="Calibri" pitchFamily="34" charset="0"/>
              <a:cs typeface="Arial" pitchFamily="34" charset="0"/>
            </a:endParaRPr>
          </a:p>
        </p:txBody>
      </p:sp>
      <p:pic>
        <p:nvPicPr>
          <p:cNvPr id="16" name="Picture 15" descr="Oracle logo in white on red staging background" title="Oracle red badge logo"/>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4269984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Normal w/ image no titl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8176596" y="0"/>
            <a:ext cx="4015409" cy="6858000"/>
          </a:xfrm>
        </p:spPr>
        <p:txBody>
          <a:bodyPr/>
          <a:lstStyle/>
          <a:p>
            <a:endParaRPr lang="id-ID"/>
          </a:p>
        </p:txBody>
      </p:sp>
    </p:spTree>
    <p:extLst>
      <p:ext uri="{BB962C8B-B14F-4D97-AF65-F5344CB8AC3E}">
        <p14:creationId xmlns:p14="http://schemas.microsoft.com/office/powerpoint/2010/main" val="5408207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94943" y="2302162"/>
            <a:ext cx="10675910" cy="3968160"/>
          </a:xfrm>
          <a:prstGeom prst="rect">
            <a:avLst/>
          </a:prstGeom>
          <a:noFill/>
        </p:spPr>
        <p:txBody>
          <a:bodyPr wrap="square" rtlCol="0">
            <a:spAutoFit/>
          </a:bodyPr>
          <a:lstStyle/>
          <a:p>
            <a:pPr fontAlgn="base">
              <a:spcBef>
                <a:spcPct val="0"/>
              </a:spcBef>
              <a:spcAft>
                <a:spcPct val="0"/>
              </a:spcAft>
            </a:pPr>
            <a:r>
              <a:rPr lang="en-US" sz="1799" dirty="0">
                <a:solidFill>
                  <a:srgbClr val="413636"/>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fontAlgn="base">
              <a:spcBef>
                <a:spcPct val="0"/>
              </a:spcBef>
              <a:spcAft>
                <a:spcPct val="0"/>
              </a:spcAft>
            </a:pPr>
            <a:endParaRPr lang="en-US" sz="1799" dirty="0">
              <a:solidFill>
                <a:srgbClr val="413636"/>
              </a:solidFill>
              <a:latin typeface="Oracle Sans Light" panose="020B0403020204020204" pitchFamily="34" charset="0"/>
              <a:cs typeface="Oracle Sans Light" panose="020B0403020204020204" pitchFamily="34" charset="0"/>
            </a:endParaRPr>
          </a:p>
          <a:p>
            <a:pPr fontAlgn="base">
              <a:spcBef>
                <a:spcPct val="0"/>
              </a:spcBef>
              <a:spcAft>
                <a:spcPct val="0"/>
              </a:spcAft>
            </a:pPr>
            <a:r>
              <a:rPr lang="en-US" sz="1799" dirty="0">
                <a:solidFill>
                  <a:srgbClr val="413636"/>
                </a:solidFill>
                <a:latin typeface="Oracle Sans Light" panose="020B0403020204020204" pitchFamily="34" charset="0"/>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799" dirty="0">
                <a:solidFill>
                  <a:srgbClr val="413636"/>
                </a:solidFill>
                <a:latin typeface="Oracle Sans Light" panose="020B0403020204020204" pitchFamily="34" charset="0"/>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799" dirty="0">
                <a:solidFill>
                  <a:srgbClr val="413636"/>
                </a:solidFill>
                <a:latin typeface="Oracle Sans Light" panose="020B0403020204020204" pitchFamily="34" charset="0"/>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8" y="56557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Calibri"/>
            </a:endParaRPr>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200" y="1267796"/>
            <a:ext cx="6034295" cy="369332"/>
          </a:xfrm>
          <a:prstGeom prst="rect">
            <a:avLst/>
          </a:prstGeom>
          <a:noFill/>
        </p:spPr>
        <p:txBody>
          <a:bodyPr wrap="square" rtlCol="0">
            <a:spAutoFit/>
          </a:bodyPr>
          <a:lstStyle/>
          <a:p>
            <a:pPr fontAlgn="base">
              <a:spcBef>
                <a:spcPct val="0"/>
              </a:spcBef>
              <a:spcAft>
                <a:spcPct val="0"/>
              </a:spcAft>
            </a:pPr>
            <a:r>
              <a:rPr lang="en-US" b="1" dirty="0">
                <a:solidFill>
                  <a:srgbClr val="413636"/>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3" name="Footer Placeholder 3">
            <a:extLst>
              <a:ext uri="{FF2B5EF4-FFF2-40B4-BE49-F238E27FC236}">
                <a16:creationId xmlns:a16="http://schemas.microsoft.com/office/drawing/2014/main" id="{432CF717-9A3C-2449-BEB0-231565F14A60}"/>
              </a:ext>
            </a:extLst>
          </p:cNvPr>
          <p:cNvSpPr>
            <a:spLocks noGrp="1"/>
          </p:cNvSpPr>
          <p:nvPr>
            <p:ph type="ftr" sz="quarter" idx="3"/>
          </p:nvPr>
        </p:nvSpPr>
        <p:spPr>
          <a:xfrm>
            <a:off x="1339855" y="651498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a:solidFill>
                  <a:srgbClr val="FFFFFF">
                    <a:lumMod val="50000"/>
                  </a:srgbClr>
                </a:solidFill>
              </a:rPr>
              <a:t>Copyright © 2019 Oracle and/or its affiliates.</a:t>
            </a:r>
          </a:p>
        </p:txBody>
      </p:sp>
      <p:sp>
        <p:nvSpPr>
          <p:cNvPr id="15" name="Slide Number Placeholder 3">
            <a:extLst>
              <a:ext uri="{FF2B5EF4-FFF2-40B4-BE49-F238E27FC236}">
                <a16:creationId xmlns:a16="http://schemas.microsoft.com/office/drawing/2014/main" id="{961A0FD7-B27F-7E4B-AA7A-255BCED0093F}"/>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126"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40795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0_Title Page_Red/Blu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D0F35-AFC3-4644-8722-41AD140DFFC8}"/>
              </a:ext>
            </a:extLst>
          </p:cNvPr>
          <p:cNvPicPr>
            <a:picLocks noChangeAspect="1"/>
          </p:cNvPicPr>
          <p:nvPr userDrawn="1"/>
        </p:nvPicPr>
        <p:blipFill>
          <a:blip r:embed="rId2">
            <a:alphaModFix amt="98000"/>
            <a:extLst>
              <a:ext uri="{28A0092B-C50C-407E-A947-70E740481C1C}">
                <a14:useLocalDpi xmlns:a14="http://schemas.microsoft.com/office/drawing/2010/main" val="0"/>
              </a:ext>
            </a:extLst>
          </a:blip>
          <a:stretch>
            <a:fillRect/>
          </a:stretch>
        </p:blipFill>
        <p:spPr>
          <a:xfrm>
            <a:off x="-9517" y="4"/>
            <a:ext cx="8275685" cy="6857999"/>
          </a:xfrm>
          <a:prstGeom prst="rect">
            <a:avLst/>
          </a:prstGeom>
        </p:spPr>
      </p:pic>
      <p:sp>
        <p:nvSpPr>
          <p:cNvPr id="14" name="Slide Number Placeholder 5"/>
          <p:cNvSpPr>
            <a:spLocks noGrp="1"/>
          </p:cNvSpPr>
          <p:nvPr userDrawn="1">
            <p:ph type="sldNum" sz="quarter" idx="4"/>
          </p:nvPr>
        </p:nvSpPr>
        <p:spPr>
          <a:xfrm>
            <a:off x="11278953" y="6556248"/>
            <a:ext cx="381760" cy="182880"/>
          </a:xfrm>
          <a:prstGeom prst="rect">
            <a:avLst/>
          </a:prstGeom>
        </p:spPr>
        <p:txBody>
          <a:bodyPr vert="horz" wrap="none" lIns="0" tIns="0" rIns="0" bIns="0" rtlCol="0" anchor="ctr" anchorCtr="0">
            <a:noAutofit/>
          </a:bodyPr>
          <a:lstStyle>
            <a:lvl1pPr algn="r">
              <a:defRPr sz="850">
                <a:solidFill>
                  <a:schemeClr val="bg1"/>
                </a:solidFill>
              </a:defRPr>
            </a:lvl1pPr>
          </a:lstStyle>
          <a:p>
            <a:pPr fontAlgn="base">
              <a:spcBef>
                <a:spcPct val="0"/>
              </a:spcBef>
              <a:spcAft>
                <a:spcPct val="0"/>
              </a:spcAft>
            </a:pPr>
            <a:fld id="{C51EAA63-D034-42AE-91FA-B13B9518C7BE}" type="slidenum">
              <a:rPr lang="en-US" smtClean="0">
                <a:solidFill>
                  <a:srgbClr val="413636"/>
                </a:solidFill>
                <a:latin typeface="Calibri" pitchFamily="34" charset="0"/>
                <a:cs typeface="Arial" pitchFamily="34" charset="0"/>
              </a:rPr>
              <a:pPr fontAlgn="base">
                <a:spcBef>
                  <a:spcPct val="0"/>
                </a:spcBef>
                <a:spcAft>
                  <a:spcPct val="0"/>
                </a:spcAft>
              </a:pPr>
              <a:t>‹#›</a:t>
            </a:fld>
            <a:endParaRPr lang="en-US">
              <a:solidFill>
                <a:srgbClr val="413636"/>
              </a:solidFill>
              <a:latin typeface="Calibri" pitchFamily="34" charset="0"/>
              <a:cs typeface="Arial" pitchFamily="34" charset="0"/>
            </a:endParaRPr>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9028" y="6556248"/>
            <a:ext cx="8232396" cy="182880"/>
          </a:xfrm>
        </p:spPr>
        <p:txBody>
          <a:bodyPr/>
          <a:lstStyle>
            <a:lvl1pPr>
              <a:defRPr>
                <a:solidFill>
                  <a:schemeClr val="bg1"/>
                </a:solidFill>
              </a:defRPr>
            </a:lvl1pPr>
          </a:lstStyle>
          <a:p>
            <a:r>
              <a:rPr lang="en-GB">
                <a:solidFill>
                  <a:srgbClr val="413636"/>
                </a:solidFill>
              </a:rPr>
              <a:t>Copyright © 2019, Oracle and/or its affiliates. All rights reserved.</a:t>
            </a:r>
            <a:endParaRPr lang="en-US">
              <a:solidFill>
                <a:srgbClr val="413636"/>
              </a:solidFill>
            </a:endParaRPr>
          </a:p>
        </p:txBody>
      </p:sp>
      <p:sp>
        <p:nvSpPr>
          <p:cNvPr id="9" name="Title 1"/>
          <p:cNvSpPr>
            <a:spLocks noGrp="1"/>
          </p:cNvSpPr>
          <p:nvPr>
            <p:ph type="title"/>
          </p:nvPr>
        </p:nvSpPr>
        <p:spPr>
          <a:xfrm>
            <a:off x="531950" y="548640"/>
            <a:ext cx="6031319" cy="889000"/>
          </a:xfrm>
        </p:spPr>
        <p:txBody>
          <a:bodyPr/>
          <a:lstStyle>
            <a:lvl1pPr>
              <a:defRPr>
                <a:solidFill>
                  <a:srgbClr val="FFFFFF"/>
                </a:solidFill>
              </a:defRPr>
            </a:lvl1pPr>
          </a:lstStyle>
          <a:p>
            <a:r>
              <a:rPr lang="en-US"/>
              <a:t>Click to edit Master title style</a:t>
            </a:r>
          </a:p>
        </p:txBody>
      </p:sp>
      <p:sp>
        <p:nvSpPr>
          <p:cNvPr id="10" name="Text Placeholder 2"/>
          <p:cNvSpPr>
            <a:spLocks noGrp="1"/>
          </p:cNvSpPr>
          <p:nvPr>
            <p:ph type="body" sz="quarter" idx="15"/>
          </p:nvPr>
        </p:nvSpPr>
        <p:spPr>
          <a:xfrm>
            <a:off x="531951" y="1619929"/>
            <a:ext cx="6015016" cy="336727"/>
          </a:xfrm>
        </p:spPr>
        <p:txBody>
          <a:bodyPr vert="horz" lIns="0" tIns="0" rIns="0" bIns="0" rtlCol="0" anchor="t">
            <a:noAutofit/>
          </a:bodyPr>
          <a:lstStyle>
            <a:lvl1pPr>
              <a:defRPr lang="en-US" sz="2400" b="1" kern="3000" spc="0" baseline="0" smtClean="0">
                <a:solidFill>
                  <a:srgbClr val="FFFFFF"/>
                </a:solidFill>
                <a:latin typeface="Calibri"/>
                <a:ea typeface="+mj-ea"/>
                <a:cs typeface="Calibri"/>
              </a:defRPr>
            </a:lvl1pPr>
          </a:lstStyle>
          <a:p>
            <a:pPr lvl="0">
              <a:lnSpc>
                <a:spcPct val="80000"/>
              </a:lnSpc>
              <a:spcBef>
                <a:spcPct val="0"/>
              </a:spcBef>
            </a:pPr>
            <a:r>
              <a:rPr lang="en-US"/>
              <a:t>Click to edit Master text styles</a:t>
            </a: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6" hasCustomPrompt="1"/>
          </p:nvPr>
        </p:nvSpPr>
        <p:spPr>
          <a:xfrm>
            <a:off x="531957" y="2306517"/>
            <a:ext cx="4341794" cy="3752128"/>
          </a:xfrm>
        </p:spPr>
        <p:txBody>
          <a:bodyPr/>
          <a:lstStyle>
            <a:lvl1pPr>
              <a:defRPr sz="1800">
                <a:solidFill>
                  <a:srgbClr val="4E5052"/>
                </a:solidFill>
              </a:defRPr>
            </a:lvl1pPr>
            <a:lvl2pPr>
              <a:defRPr sz="1800">
                <a:solidFill>
                  <a:srgbClr val="4E5052"/>
                </a:solidFill>
              </a:defRPr>
            </a:lvl2pPr>
            <a:lvl3pPr>
              <a:lnSpc>
                <a:spcPct val="100000"/>
              </a:lnSpc>
              <a:buClr>
                <a:schemeClr val="tx1"/>
              </a:buClr>
              <a:defRPr sz="2400" baseline="0">
                <a:solidFill>
                  <a:srgbClr val="FFFFFF"/>
                </a:solidFill>
                <a:latin typeface="Calibri"/>
                <a:cs typeface="Calibri"/>
              </a:defRPr>
            </a:lvl3pPr>
            <a:lvl4pPr>
              <a:lnSpc>
                <a:spcPct val="100000"/>
              </a:lnSpc>
              <a:buClr>
                <a:schemeClr val="tx1"/>
              </a:buClr>
              <a:defRPr sz="2400">
                <a:solidFill>
                  <a:srgbClr val="FFFFFF"/>
                </a:solidFill>
                <a:latin typeface="Calibri"/>
                <a:cs typeface="Calibri"/>
              </a:defRPr>
            </a:lvl4pPr>
            <a:lvl5pPr>
              <a:defRPr sz="2400">
                <a:solidFill>
                  <a:srgbClr val="FFFFFF"/>
                </a:solidFill>
              </a:defRPr>
            </a:lvl5pPr>
          </a:lstStyle>
          <a:p>
            <a:pPr lvl="2"/>
            <a:r>
              <a:rPr lang="en-US"/>
              <a:t>First level</a:t>
            </a:r>
          </a:p>
          <a:p>
            <a:pPr lvl="3"/>
            <a:r>
              <a:rPr lang="en-US"/>
              <a:t> Second level</a:t>
            </a:r>
          </a:p>
          <a:p>
            <a:pPr lvl="3"/>
            <a:endParaRPr lang="en-US"/>
          </a:p>
          <a:p>
            <a:pPr lvl="3"/>
            <a:endParaRPr lang="en-US"/>
          </a:p>
        </p:txBody>
      </p:sp>
      <p:pic>
        <p:nvPicPr>
          <p:cNvPr id="13" name="Picture 12" descr="Oracle logo in white on red staging background" title="Oracle red badge logo">
            <a:extLst>
              <a:ext uri="{FF2B5EF4-FFF2-40B4-BE49-F238E27FC236}">
                <a16:creationId xmlns:a16="http://schemas.microsoft.com/office/drawing/2014/main" id="{957CE7A7-7ADE-4943-ADC8-08C3FB932C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65532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1_Title Page_Red/Blu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D0F35-AFC3-4644-8722-41AD140DFFC8}"/>
              </a:ext>
            </a:extLst>
          </p:cNvPr>
          <p:cNvPicPr>
            <a:picLocks noChangeAspect="1"/>
          </p:cNvPicPr>
          <p:nvPr userDrawn="1"/>
        </p:nvPicPr>
        <p:blipFill>
          <a:blip r:embed="rId2">
            <a:alphaModFix amt="98000"/>
            <a:extLst>
              <a:ext uri="{28A0092B-C50C-407E-A947-70E740481C1C}">
                <a14:useLocalDpi xmlns:a14="http://schemas.microsoft.com/office/drawing/2010/main" val="0"/>
              </a:ext>
            </a:extLst>
          </a:blip>
          <a:stretch>
            <a:fillRect/>
          </a:stretch>
        </p:blipFill>
        <p:spPr>
          <a:xfrm>
            <a:off x="-9517" y="4"/>
            <a:ext cx="8275685" cy="6857999"/>
          </a:xfrm>
          <a:prstGeom prst="rect">
            <a:avLst/>
          </a:prstGeom>
        </p:spPr>
      </p:pic>
      <p:sp>
        <p:nvSpPr>
          <p:cNvPr id="14" name="Slide Number Placeholder 5"/>
          <p:cNvSpPr>
            <a:spLocks noGrp="1"/>
          </p:cNvSpPr>
          <p:nvPr userDrawn="1">
            <p:ph type="sldNum" sz="quarter" idx="4"/>
          </p:nvPr>
        </p:nvSpPr>
        <p:spPr>
          <a:xfrm>
            <a:off x="11278953" y="6556248"/>
            <a:ext cx="381760" cy="182880"/>
          </a:xfrm>
          <a:prstGeom prst="rect">
            <a:avLst/>
          </a:prstGeom>
        </p:spPr>
        <p:txBody>
          <a:bodyPr vert="horz" wrap="none" lIns="0" tIns="0" rIns="0" bIns="0" rtlCol="0" anchor="ctr" anchorCtr="0">
            <a:noAutofit/>
          </a:bodyPr>
          <a:lstStyle>
            <a:lvl1pPr algn="r">
              <a:defRPr sz="850">
                <a:solidFill>
                  <a:schemeClr val="bg1"/>
                </a:solidFill>
              </a:defRPr>
            </a:lvl1pPr>
          </a:lstStyle>
          <a:p>
            <a:pPr fontAlgn="base">
              <a:spcBef>
                <a:spcPct val="0"/>
              </a:spcBef>
              <a:spcAft>
                <a:spcPct val="0"/>
              </a:spcAft>
            </a:pPr>
            <a:fld id="{C51EAA63-D034-42AE-91FA-B13B9518C7BE}" type="slidenum">
              <a:rPr lang="en-US" smtClean="0">
                <a:solidFill>
                  <a:srgbClr val="413636"/>
                </a:solidFill>
                <a:latin typeface="Calibri" pitchFamily="34" charset="0"/>
                <a:cs typeface="Arial" pitchFamily="34" charset="0"/>
              </a:rPr>
              <a:pPr fontAlgn="base">
                <a:spcBef>
                  <a:spcPct val="0"/>
                </a:spcBef>
                <a:spcAft>
                  <a:spcPct val="0"/>
                </a:spcAft>
              </a:pPr>
              <a:t>‹#›</a:t>
            </a:fld>
            <a:endParaRPr lang="en-US">
              <a:solidFill>
                <a:srgbClr val="413636"/>
              </a:solidFill>
              <a:latin typeface="Calibri" pitchFamily="34" charset="0"/>
              <a:cs typeface="Arial" pitchFamily="34" charset="0"/>
            </a:endParaRPr>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9028" y="6556248"/>
            <a:ext cx="8232396" cy="182880"/>
          </a:xfrm>
        </p:spPr>
        <p:txBody>
          <a:bodyPr/>
          <a:lstStyle>
            <a:lvl1pPr>
              <a:defRPr>
                <a:solidFill>
                  <a:schemeClr val="bg1"/>
                </a:solidFill>
              </a:defRPr>
            </a:lvl1pPr>
          </a:lstStyle>
          <a:p>
            <a:r>
              <a:rPr lang="en-GB">
                <a:solidFill>
                  <a:srgbClr val="413636"/>
                </a:solidFill>
              </a:rPr>
              <a:t>Copyright © 2019, Oracle and/or its affiliates. All rights reserved.</a:t>
            </a:r>
            <a:endParaRPr lang="en-US">
              <a:solidFill>
                <a:srgbClr val="413636"/>
              </a:solidFill>
            </a:endParaRPr>
          </a:p>
        </p:txBody>
      </p:sp>
      <p:sp>
        <p:nvSpPr>
          <p:cNvPr id="9" name="Title 1"/>
          <p:cNvSpPr>
            <a:spLocks noGrp="1"/>
          </p:cNvSpPr>
          <p:nvPr>
            <p:ph type="title"/>
          </p:nvPr>
        </p:nvSpPr>
        <p:spPr>
          <a:xfrm>
            <a:off x="531950" y="548640"/>
            <a:ext cx="6031319" cy="889000"/>
          </a:xfrm>
        </p:spPr>
        <p:txBody>
          <a:bodyPr/>
          <a:lstStyle>
            <a:lvl1pPr>
              <a:defRPr>
                <a:solidFill>
                  <a:srgbClr val="FFFFFF"/>
                </a:solidFill>
              </a:defRPr>
            </a:lvl1pPr>
          </a:lstStyle>
          <a:p>
            <a:r>
              <a:rPr lang="en-US"/>
              <a:t>Click to edit Master title style</a:t>
            </a:r>
          </a:p>
        </p:txBody>
      </p:sp>
      <p:sp>
        <p:nvSpPr>
          <p:cNvPr id="10" name="Text Placeholder 2"/>
          <p:cNvSpPr>
            <a:spLocks noGrp="1"/>
          </p:cNvSpPr>
          <p:nvPr>
            <p:ph type="body" sz="quarter" idx="15"/>
          </p:nvPr>
        </p:nvSpPr>
        <p:spPr>
          <a:xfrm>
            <a:off x="531951" y="1619929"/>
            <a:ext cx="6015016" cy="336727"/>
          </a:xfrm>
        </p:spPr>
        <p:txBody>
          <a:bodyPr vert="horz" lIns="0" tIns="0" rIns="0" bIns="0" rtlCol="0" anchor="t">
            <a:noAutofit/>
          </a:bodyPr>
          <a:lstStyle>
            <a:lvl1pPr>
              <a:defRPr lang="en-US" sz="2400" b="1" kern="3000" spc="0" baseline="0" smtClean="0">
                <a:solidFill>
                  <a:srgbClr val="FFFFFF"/>
                </a:solidFill>
                <a:latin typeface="Calibri"/>
                <a:ea typeface="+mj-ea"/>
                <a:cs typeface="Calibri"/>
              </a:defRPr>
            </a:lvl1pPr>
          </a:lstStyle>
          <a:p>
            <a:pPr lvl="0">
              <a:lnSpc>
                <a:spcPct val="80000"/>
              </a:lnSpc>
              <a:spcBef>
                <a:spcPct val="0"/>
              </a:spcBef>
            </a:pPr>
            <a:r>
              <a:rPr lang="en-US"/>
              <a:t>Click to edit Master text styles</a:t>
            </a: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6" hasCustomPrompt="1"/>
          </p:nvPr>
        </p:nvSpPr>
        <p:spPr>
          <a:xfrm>
            <a:off x="531957" y="2306517"/>
            <a:ext cx="4341794" cy="3752128"/>
          </a:xfrm>
        </p:spPr>
        <p:txBody>
          <a:bodyPr/>
          <a:lstStyle>
            <a:lvl1pPr>
              <a:defRPr sz="1800">
                <a:solidFill>
                  <a:srgbClr val="4E5052"/>
                </a:solidFill>
              </a:defRPr>
            </a:lvl1pPr>
            <a:lvl2pPr>
              <a:defRPr sz="1800">
                <a:solidFill>
                  <a:srgbClr val="4E5052"/>
                </a:solidFill>
              </a:defRPr>
            </a:lvl2pPr>
            <a:lvl3pPr>
              <a:lnSpc>
                <a:spcPct val="100000"/>
              </a:lnSpc>
              <a:buClr>
                <a:schemeClr val="tx1"/>
              </a:buClr>
              <a:defRPr sz="2400" baseline="0">
                <a:solidFill>
                  <a:srgbClr val="FFFFFF"/>
                </a:solidFill>
                <a:latin typeface="Calibri"/>
                <a:cs typeface="Calibri"/>
              </a:defRPr>
            </a:lvl3pPr>
            <a:lvl4pPr>
              <a:lnSpc>
                <a:spcPct val="100000"/>
              </a:lnSpc>
              <a:buClr>
                <a:schemeClr val="tx1"/>
              </a:buClr>
              <a:defRPr sz="2400">
                <a:solidFill>
                  <a:srgbClr val="FFFFFF"/>
                </a:solidFill>
                <a:latin typeface="Calibri"/>
                <a:cs typeface="Calibri"/>
              </a:defRPr>
            </a:lvl4pPr>
            <a:lvl5pPr>
              <a:defRPr sz="2400">
                <a:solidFill>
                  <a:srgbClr val="FFFFFF"/>
                </a:solidFill>
              </a:defRPr>
            </a:lvl5pPr>
          </a:lstStyle>
          <a:p>
            <a:pPr lvl="2"/>
            <a:r>
              <a:rPr lang="en-US"/>
              <a:t>First level</a:t>
            </a:r>
          </a:p>
          <a:p>
            <a:pPr lvl="3"/>
            <a:r>
              <a:rPr lang="en-US"/>
              <a:t> Second level</a:t>
            </a:r>
          </a:p>
          <a:p>
            <a:pPr lvl="3"/>
            <a:endParaRPr lang="en-US"/>
          </a:p>
          <a:p>
            <a:pPr lvl="3"/>
            <a:endParaRPr lang="en-US"/>
          </a:p>
        </p:txBody>
      </p:sp>
    </p:spTree>
    <p:extLst>
      <p:ext uri="{BB962C8B-B14F-4D97-AF65-F5344CB8AC3E}">
        <p14:creationId xmlns:p14="http://schemas.microsoft.com/office/powerpoint/2010/main" val="607949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8_Title Page_Blue/Orange">
    <p:bg>
      <p:bgPr>
        <a:solidFill>
          <a:schemeClr val="accent2"/>
        </a:solidFill>
        <a:effectLst/>
      </p:bgPr>
    </p:bg>
    <p:spTree>
      <p:nvGrpSpPr>
        <p:cNvPr id="1" name=""/>
        <p:cNvGrpSpPr/>
        <p:nvPr/>
      </p:nvGrpSpPr>
      <p:grpSpPr>
        <a:xfrm>
          <a:off x="0" y="0"/>
          <a:ext cx="0" cy="0"/>
          <a:chOff x="0" y="0"/>
          <a:chExt cx="0" cy="0"/>
        </a:xfrm>
      </p:grpSpPr>
      <p:pic>
        <p:nvPicPr>
          <p:cNvPr id="7" name="Picture 6" descr="WhiteRacingStrip.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719555" cy="6858000"/>
          </a:xfrm>
          <a:prstGeom prst="rect">
            <a:avLst/>
          </a:prstGeom>
        </p:spPr>
      </p:pic>
      <p:sp>
        <p:nvSpPr>
          <p:cNvPr id="14" name="Slide Number Placeholder 5"/>
          <p:cNvSpPr>
            <a:spLocks noGrp="1"/>
          </p:cNvSpPr>
          <p:nvPr userDrawn="1">
            <p:ph type="sldNum" sz="quarter" idx="4"/>
          </p:nvPr>
        </p:nvSpPr>
        <p:spPr>
          <a:xfrm>
            <a:off x="11278953" y="6556248"/>
            <a:ext cx="381760" cy="182880"/>
          </a:xfrm>
          <a:prstGeom prst="rect">
            <a:avLst/>
          </a:prstGeom>
        </p:spPr>
        <p:txBody>
          <a:bodyPr vert="horz" wrap="none" lIns="0" tIns="0" rIns="0" bIns="0" rtlCol="0" anchor="ctr" anchorCtr="0">
            <a:noAutofit/>
          </a:bodyPr>
          <a:lstStyle>
            <a:lvl1pPr algn="r">
              <a:defRPr sz="850">
                <a:solidFill>
                  <a:srgbClr val="58595B"/>
                </a:solidFill>
              </a:defRPr>
            </a:lvl1pPr>
          </a:lstStyle>
          <a:p>
            <a:pPr fontAlgn="base">
              <a:spcBef>
                <a:spcPct val="0"/>
              </a:spcBef>
              <a:spcAft>
                <a:spcPct val="0"/>
              </a:spcAft>
            </a:pPr>
            <a:fld id="{C51EAA63-D034-42AE-91FA-B13B9518C7BE}" type="slidenum">
              <a:rPr lang="en-US" smtClean="0">
                <a:latin typeface="Calibri" pitchFamily="34" charset="0"/>
                <a:cs typeface="Arial" pitchFamily="34" charset="0"/>
              </a:rPr>
              <a:pPr fontAlgn="base">
                <a:spcBef>
                  <a:spcPct val="0"/>
                </a:spcBef>
                <a:spcAft>
                  <a:spcPct val="0"/>
                </a:spcAft>
              </a:pPr>
              <a:t>‹#›</a:t>
            </a:fld>
            <a:endParaRPr lang="en-US">
              <a:latin typeface="Calibri" pitchFamily="34" charset="0"/>
              <a:cs typeface="Arial" pitchFamily="34" charset="0"/>
            </a:endParaRPr>
          </a:p>
        </p:txBody>
      </p:sp>
      <p:sp>
        <p:nvSpPr>
          <p:cNvPr id="10" name="Footer Placeholder 4">
            <a:extLst>
              <a:ext uri="{FF2B5EF4-FFF2-40B4-BE49-F238E27FC236}">
                <a16:creationId xmlns:a16="http://schemas.microsoft.com/office/drawing/2014/main" id="{F2B8949C-763D-2540-8419-C8AE4F225ECB}"/>
              </a:ext>
            </a:extLst>
          </p:cNvPr>
          <p:cNvSpPr>
            <a:spLocks noGrp="1"/>
          </p:cNvSpPr>
          <p:nvPr>
            <p:ph type="ftr" sz="quarter" idx="14"/>
          </p:nvPr>
        </p:nvSpPr>
        <p:spPr>
          <a:xfrm>
            <a:off x="3009028" y="6556248"/>
            <a:ext cx="8232396" cy="182880"/>
          </a:xfrm>
        </p:spPr>
        <p:txBody>
          <a:bodyPr/>
          <a:lstStyle>
            <a:lvl1pPr>
              <a:defRPr>
                <a:solidFill>
                  <a:srgbClr val="58595B"/>
                </a:solidFill>
              </a:defRPr>
            </a:lvl1pPr>
          </a:lstStyle>
          <a:p>
            <a:r>
              <a:rPr lang="en-GB"/>
              <a:t>Copyright © 2019, Oracle and/or its affiliates. All rights reserved.</a:t>
            </a:r>
            <a:endParaRPr lang="en-US"/>
          </a:p>
        </p:txBody>
      </p:sp>
      <p:sp>
        <p:nvSpPr>
          <p:cNvPr id="13" name="Title 1"/>
          <p:cNvSpPr>
            <a:spLocks noGrp="1"/>
          </p:cNvSpPr>
          <p:nvPr>
            <p:ph type="title"/>
          </p:nvPr>
        </p:nvSpPr>
        <p:spPr>
          <a:xfrm>
            <a:off x="531950" y="548640"/>
            <a:ext cx="6031319" cy="889000"/>
          </a:xfrm>
        </p:spPr>
        <p:txBody>
          <a:bodyPr/>
          <a:lstStyle>
            <a:lvl1pPr>
              <a:defRPr>
                <a:solidFill>
                  <a:srgbClr val="58595B"/>
                </a:solidFill>
              </a:defRPr>
            </a:lvl1pPr>
          </a:lstStyle>
          <a:p>
            <a:r>
              <a:rPr lang="en-US"/>
              <a:t>Click to edit Master title style</a:t>
            </a:r>
          </a:p>
        </p:txBody>
      </p:sp>
      <p:sp>
        <p:nvSpPr>
          <p:cNvPr id="8" name="Text Placeholder 2"/>
          <p:cNvSpPr>
            <a:spLocks noGrp="1"/>
          </p:cNvSpPr>
          <p:nvPr>
            <p:ph type="body" sz="quarter" idx="15"/>
          </p:nvPr>
        </p:nvSpPr>
        <p:spPr>
          <a:xfrm>
            <a:off x="531951" y="1619929"/>
            <a:ext cx="6049574" cy="336727"/>
          </a:xfrm>
        </p:spPr>
        <p:txBody>
          <a:bodyPr vert="horz" lIns="0" tIns="0" rIns="0" bIns="0" rtlCol="0" anchor="t">
            <a:noAutofit/>
          </a:bodyPr>
          <a:lstStyle>
            <a:lvl1pPr>
              <a:defRPr lang="en-US" sz="2400" b="1" kern="3000" spc="0" baseline="0" smtClean="0">
                <a:solidFill>
                  <a:srgbClr val="58595B"/>
                </a:solidFill>
                <a:latin typeface="Calibri"/>
                <a:ea typeface="+mj-ea"/>
                <a:cs typeface="Calibri"/>
              </a:defRPr>
            </a:lvl1pPr>
          </a:lstStyle>
          <a:p>
            <a:pPr lvl="0">
              <a:lnSpc>
                <a:spcPct val="80000"/>
              </a:lnSpc>
              <a:spcBef>
                <a:spcPct val="0"/>
              </a:spcBef>
            </a:pPr>
            <a:r>
              <a:rPr lang="en-US"/>
              <a:t>Click to edit Master text styles</a:t>
            </a:r>
          </a:p>
        </p:txBody>
      </p:sp>
      <p:sp>
        <p:nvSpPr>
          <p:cNvPr id="9" name="Text Placeholder 11">
            <a:extLst>
              <a:ext uri="{FF2B5EF4-FFF2-40B4-BE49-F238E27FC236}">
                <a16:creationId xmlns:a16="http://schemas.microsoft.com/office/drawing/2014/main" id="{406AF51B-3909-2240-A3B4-A3E714163FB5}"/>
              </a:ext>
            </a:extLst>
          </p:cNvPr>
          <p:cNvSpPr>
            <a:spLocks noGrp="1"/>
          </p:cNvSpPr>
          <p:nvPr>
            <p:ph type="body" sz="quarter" idx="16" hasCustomPrompt="1"/>
          </p:nvPr>
        </p:nvSpPr>
        <p:spPr>
          <a:xfrm>
            <a:off x="531953" y="2306517"/>
            <a:ext cx="6049574" cy="3752128"/>
          </a:xfrm>
        </p:spPr>
        <p:txBody>
          <a:bodyPr/>
          <a:lstStyle>
            <a:lvl1pPr>
              <a:defRPr sz="1800">
                <a:solidFill>
                  <a:srgbClr val="4E5052"/>
                </a:solidFill>
              </a:defRPr>
            </a:lvl1pPr>
            <a:lvl2pPr>
              <a:defRPr sz="1800">
                <a:solidFill>
                  <a:srgbClr val="4E5052"/>
                </a:solidFill>
              </a:defRPr>
            </a:lvl2pPr>
            <a:lvl3pPr>
              <a:lnSpc>
                <a:spcPct val="100000"/>
              </a:lnSpc>
              <a:buClr>
                <a:schemeClr val="bg1"/>
              </a:buClr>
              <a:defRPr sz="2400" baseline="0">
                <a:solidFill>
                  <a:srgbClr val="58595B"/>
                </a:solidFill>
                <a:latin typeface="Calibri"/>
                <a:cs typeface="Calibri"/>
              </a:defRPr>
            </a:lvl3pPr>
            <a:lvl4pPr>
              <a:lnSpc>
                <a:spcPct val="100000"/>
              </a:lnSpc>
              <a:buClr>
                <a:schemeClr val="bg1"/>
              </a:buClr>
              <a:defRPr sz="2400">
                <a:solidFill>
                  <a:srgbClr val="58595B"/>
                </a:solidFill>
                <a:latin typeface="Calibri"/>
                <a:cs typeface="Calibri"/>
              </a:defRPr>
            </a:lvl4pPr>
            <a:lvl5pPr>
              <a:defRPr sz="2400">
                <a:solidFill>
                  <a:srgbClr val="FFFFFF"/>
                </a:solidFill>
              </a:defRPr>
            </a:lvl5pPr>
          </a:lstStyle>
          <a:p>
            <a:pPr lvl="2"/>
            <a:r>
              <a:rPr lang="en-US"/>
              <a:t>First level</a:t>
            </a:r>
          </a:p>
          <a:p>
            <a:pPr lvl="3"/>
            <a:r>
              <a:rPr lang="en-US"/>
              <a:t> Second level</a:t>
            </a:r>
          </a:p>
          <a:p>
            <a:pPr lvl="3"/>
            <a:endParaRPr lang="en-US"/>
          </a:p>
          <a:p>
            <a:pPr lvl="3"/>
            <a:endParaRPr lang="en-US"/>
          </a:p>
        </p:txBody>
      </p:sp>
      <p:pic>
        <p:nvPicPr>
          <p:cNvPr id="3" name="Picture 2">
            <a:extLst>
              <a:ext uri="{FF2B5EF4-FFF2-40B4-BE49-F238E27FC236}">
                <a16:creationId xmlns:a16="http://schemas.microsoft.com/office/drawing/2014/main" id="{3A1CE68C-DF80-D74E-AF07-567936CD83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801850" cy="6858000"/>
          </a:xfrm>
          <a:prstGeom prst="rect">
            <a:avLst/>
          </a:prstGeom>
        </p:spPr>
      </p:pic>
    </p:spTree>
    <p:extLst>
      <p:ext uri="{BB962C8B-B14F-4D97-AF65-F5344CB8AC3E}">
        <p14:creationId xmlns:p14="http://schemas.microsoft.com/office/powerpoint/2010/main" val="187060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5" y="6514987"/>
            <a:ext cx="3792589" cy="365125"/>
          </a:xfrm>
        </p:spPr>
        <p:txBody>
          <a:bodyPr/>
          <a:lstStyle>
            <a:lvl1pPr>
              <a:defRPr>
                <a:solidFill>
                  <a:schemeClr val="tx1"/>
                </a:solidFill>
              </a:defRPr>
            </a:lvl1pPr>
          </a:lstStyle>
          <a:p>
            <a:r>
              <a:rPr lang="en-US" sz="800"/>
              <a:t>Copyright © 2019 Oracle and/or its affiliates.</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7" name="Picture 6"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8" y="565575"/>
            <a:ext cx="5854818" cy="3169433"/>
          </a:xfrm>
          <a:prstGeom prst="rect">
            <a:avLst/>
          </a:prstGeom>
        </p:spPr>
      </p:pic>
    </p:spTree>
    <p:extLst>
      <p:ext uri="{BB962C8B-B14F-4D97-AF65-F5344CB8AC3E}">
        <p14:creationId xmlns:p14="http://schemas.microsoft.com/office/powerpoint/2010/main" val="206885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7" y="22448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0"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3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6CBF502-8D37-F747-A37F-40B536FAD58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5" name="Footer Placeholder 3">
            <a:extLst>
              <a:ext uri="{FF2B5EF4-FFF2-40B4-BE49-F238E27FC236}">
                <a16:creationId xmlns:a16="http://schemas.microsoft.com/office/drawing/2014/main" id="{DE0C1277-82B6-0242-8633-0B5C91B9E317}"/>
              </a:ext>
            </a:extLst>
          </p:cNvPr>
          <p:cNvSpPr>
            <a:spLocks noGrp="1"/>
          </p:cNvSpPr>
          <p:nvPr>
            <p:ph type="ftr" sz="quarter" idx="11"/>
          </p:nvPr>
        </p:nvSpPr>
        <p:spPr>
          <a:xfrm>
            <a:off x="4385627" y="6514987"/>
            <a:ext cx="3792589" cy="365125"/>
          </a:xfrm>
        </p:spPr>
        <p:txBody>
          <a:bodyPr/>
          <a:lstStyle/>
          <a:p>
            <a:r>
              <a:rPr lang="en-US" sz="800" dirty="0"/>
              <a:t>Copyright © 2019 Oracle and/or its affiliates.</a:t>
            </a:r>
          </a:p>
        </p:txBody>
      </p:sp>
      <p:sp>
        <p:nvSpPr>
          <p:cNvPr id="16" name="Slide Number Placeholder 3">
            <a:extLst>
              <a:ext uri="{FF2B5EF4-FFF2-40B4-BE49-F238E27FC236}">
                <a16:creationId xmlns:a16="http://schemas.microsoft.com/office/drawing/2014/main" id="{ADECFE24-2F6D-8742-B4D4-F887852B7498}"/>
              </a:ext>
            </a:extLst>
          </p:cNvPr>
          <p:cNvSpPr>
            <a:spLocks noGrp="1"/>
          </p:cNvSpPr>
          <p:nvPr>
            <p:ph type="sldNum" sz="quarter" idx="4"/>
          </p:nvPr>
        </p:nvSpPr>
        <p:spPr>
          <a:xfrm>
            <a:off x="3807059"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715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b="25625"/>
          <a:stretch/>
        </p:blipFill>
        <p:spPr>
          <a:xfrm>
            <a:off x="6337188" y="450075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3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100" y="2288559"/>
            <a:ext cx="7629455" cy="3360372"/>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1BC302-6DF8-3247-836E-E8C807D7AC0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0" name="Footer Placeholder 3">
            <a:extLst>
              <a:ext uri="{FF2B5EF4-FFF2-40B4-BE49-F238E27FC236}">
                <a16:creationId xmlns:a16="http://schemas.microsoft.com/office/drawing/2014/main" id="{C1207E38-9101-924D-BDA8-AFF9F67DA2F3}"/>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12" name="Slide Number Placeholder 3">
            <a:extLst>
              <a:ext uri="{FF2B5EF4-FFF2-40B4-BE49-F238E27FC236}">
                <a16:creationId xmlns:a16="http://schemas.microsoft.com/office/drawing/2014/main" id="{2E29E1E4-4736-0C4D-BCD7-E2EB87F2FC95}"/>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1849035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image" Target="../media/image2.jp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image" Target="../media/image2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theme" Target="../theme/theme2.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1" y="365129"/>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1339855" y="6514987"/>
            <a:ext cx="662550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32"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8" name="Slide Number Placeholder 3">
            <a:extLst>
              <a:ext uri="{FF2B5EF4-FFF2-40B4-BE49-F238E27FC236}">
                <a16:creationId xmlns:a16="http://schemas.microsoft.com/office/drawing/2014/main" id="{C91EE73D-1D23-714C-9DE9-81B11FC79B6B}"/>
              </a:ext>
            </a:extLst>
          </p:cNvPr>
          <p:cNvSpPr>
            <a:spLocks noGrp="1"/>
          </p:cNvSpPr>
          <p:nvPr>
            <p:ph type="sldNum" sz="quarter" idx="4"/>
          </p:nvPr>
        </p:nvSpPr>
        <p:spPr>
          <a:xfrm>
            <a:off x="838205" y="6507633"/>
            <a:ext cx="50165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93863239"/>
      </p:ext>
    </p:extLst>
  </p:cSld>
  <p:clrMap bg1="lt1" tx1="dk1" bg2="lt2" tx2="dk2" accent1="accent1" accent2="accent2" accent3="accent3" accent4="accent4" accent5="accent5" accent6="accent6" hlink="hlink" folHlink="folHlink"/>
  <p:sldLayoutIdLst>
    <p:sldLayoutId id="2147483711" r:id="rId1"/>
    <p:sldLayoutId id="2147483649" r:id="rId2"/>
    <p:sldLayoutId id="2147483705" r:id="rId3"/>
    <p:sldLayoutId id="2147483672" r:id="rId4"/>
    <p:sldLayoutId id="2147483664" r:id="rId5"/>
    <p:sldLayoutId id="2147483714" r:id="rId6"/>
    <p:sldLayoutId id="2147483650" r:id="rId7"/>
    <p:sldLayoutId id="2147483651" r:id="rId8"/>
    <p:sldLayoutId id="2147483658" r:id="rId9"/>
    <p:sldLayoutId id="2147483717" r:id="rId10"/>
    <p:sldLayoutId id="2147483659" r:id="rId11"/>
    <p:sldLayoutId id="2147483660" r:id="rId12"/>
    <p:sldLayoutId id="2147483665" r:id="rId13"/>
    <p:sldLayoutId id="2147483666" r:id="rId14"/>
    <p:sldLayoutId id="2147483667" r:id="rId15"/>
    <p:sldLayoutId id="2147483661" r:id="rId16"/>
    <p:sldLayoutId id="2147483662" r:id="rId17"/>
    <p:sldLayoutId id="2147483668" r:id="rId18"/>
    <p:sldLayoutId id="2147483674" r:id="rId19"/>
    <p:sldLayoutId id="2147483663" r:id="rId20"/>
    <p:sldLayoutId id="2147483675" r:id="rId21"/>
    <p:sldLayoutId id="2147483669" r:id="rId22"/>
    <p:sldLayoutId id="2147483673" r:id="rId23"/>
    <p:sldLayoutId id="2147483670" r:id="rId24"/>
    <p:sldLayoutId id="2147483671" r:id="rId25"/>
    <p:sldLayoutId id="2147483654" r:id="rId26"/>
    <p:sldLayoutId id="2147483655" r:id="rId27"/>
    <p:sldLayoutId id="2147483718" r:id="rId28"/>
    <p:sldLayoutId id="2147483720" r:id="rId29"/>
    <p:sldLayoutId id="2147483722" r:id="rId30"/>
  </p:sldLayoutIdLs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1" y="365129"/>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694944" y="6514987"/>
            <a:ext cx="4114800" cy="365125"/>
          </a:xfrm>
          <a:prstGeom prst="rect">
            <a:avLst/>
          </a:prstGeom>
        </p:spPr>
        <p:txBody>
          <a:bodyPr vert="horz" lIns="0" tIns="45720" rIns="0" bIns="45720" rtlCol="0" anchor="ctr"/>
          <a:lstStyle>
            <a:lvl1pPr algn="l">
              <a:defRPr sz="650">
                <a:solidFill>
                  <a:schemeClr val="tx1">
                    <a:tint val="75000"/>
                  </a:schemeClr>
                </a:solidFill>
              </a:defRPr>
            </a:lvl1pPr>
          </a:lstStyle>
          <a:p>
            <a:r>
              <a:rPr lang="en-US">
                <a:solidFill>
                  <a:srgbClr val="413636">
                    <a:tint val="75000"/>
                  </a:srgbClr>
                </a:solidFill>
                <a:latin typeface="Calibri" panose="020F0502020204030204"/>
                <a:cs typeface="Arial" pitchFamily="34" charset="0"/>
              </a:rPr>
              <a:t>Copyright © 1995, 2019, Oracle. All rights reserved.</a:t>
            </a:r>
            <a:endParaRPr lang="en-US" dirty="0">
              <a:solidFill>
                <a:srgbClr val="413636">
                  <a:tint val="75000"/>
                </a:srgbClr>
              </a:solidFill>
              <a:latin typeface="Calibri" panose="020F0502020204030204"/>
              <a:cs typeface="Arial" pitchFamily="34" charset="0"/>
            </a:endParaRPr>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11437202"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Tree>
    <p:extLst>
      <p:ext uri="{BB962C8B-B14F-4D97-AF65-F5344CB8AC3E}">
        <p14:creationId xmlns:p14="http://schemas.microsoft.com/office/powerpoint/2010/main" val="324404661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8" r:id="rId34"/>
    <p:sldLayoutId id="2147483757" r:id="rId35"/>
  </p:sldLayoutIdLst>
  <p:txStyles>
    <p:titleStyle>
      <a:lvl1pPr algn="l" defTabSz="914126" rtl="0" eaLnBrk="1" latinLnBrk="0" hangingPunct="1">
        <a:lnSpc>
          <a:spcPct val="90000"/>
        </a:lnSpc>
        <a:spcBef>
          <a:spcPct val="0"/>
        </a:spcBef>
        <a:buNone/>
        <a:defRPr sz="4399"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126" rtl="0" eaLnBrk="1" latinLnBrk="0" hangingPunct="1">
        <a:lnSpc>
          <a:spcPct val="90000"/>
        </a:lnSpc>
        <a:spcBef>
          <a:spcPts val="1000"/>
        </a:spcBef>
        <a:buFont typeface="Arial" panose="020B0604020202020204" pitchFamily="34" charset="0"/>
        <a:buNone/>
        <a:defRPr sz="2799" b="0" i="0" kern="1200">
          <a:solidFill>
            <a:schemeClr val="tx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sz="2399" b="0" i="0" kern="1200">
          <a:solidFill>
            <a:schemeClr val="tx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sz="1999" b="0" i="0" kern="1200">
          <a:solidFill>
            <a:schemeClr val="tx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5.gif"/><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7374" y="2610205"/>
            <a:ext cx="9075126" cy="1440729"/>
          </a:xfrm>
        </p:spPr>
        <p:txBody>
          <a:bodyPr>
            <a:normAutofit/>
          </a:bodyPr>
          <a:lstStyle/>
          <a:p>
            <a:r>
              <a:rPr lang="en-US" sz="4400" dirty="0"/>
              <a:t>Introduction to Docker and Kubernetes</a:t>
            </a:r>
            <a:endParaRPr lang="en-US" sz="3600" dirty="0"/>
          </a:p>
        </p:txBody>
      </p:sp>
      <p:sp>
        <p:nvSpPr>
          <p:cNvPr id="3" name="Subtitle 2"/>
          <p:cNvSpPr>
            <a:spLocks noGrp="1"/>
          </p:cNvSpPr>
          <p:nvPr>
            <p:ph type="subTitle" idx="1"/>
          </p:nvPr>
        </p:nvSpPr>
        <p:spPr>
          <a:xfrm>
            <a:off x="767374" y="4624700"/>
            <a:ext cx="2285542" cy="365125"/>
          </a:xfrm>
        </p:spPr>
        <p:txBody>
          <a:bodyPr/>
          <a:lstStyle/>
          <a:p>
            <a:r>
              <a:rPr lang="en-US" dirty="0"/>
              <a:t>David Yang</a:t>
            </a:r>
          </a:p>
        </p:txBody>
      </p:sp>
      <p:sp>
        <p:nvSpPr>
          <p:cNvPr id="4" name="Text Placeholder 3"/>
          <p:cNvSpPr>
            <a:spLocks noGrp="1"/>
          </p:cNvSpPr>
          <p:nvPr>
            <p:ph type="body" sz="quarter" idx="13"/>
          </p:nvPr>
        </p:nvSpPr>
        <p:spPr>
          <a:xfrm>
            <a:off x="767374" y="5122063"/>
            <a:ext cx="2954620" cy="720725"/>
          </a:xfrm>
        </p:spPr>
        <p:txBody>
          <a:bodyPr/>
          <a:lstStyle/>
          <a:p>
            <a:r>
              <a:rPr lang="en-US" dirty="0">
                <a:solidFill>
                  <a:schemeClr val="tx1"/>
                </a:solidFill>
              </a:rPr>
              <a:t>Cloud Platform Team, Taiwan</a:t>
            </a:r>
          </a:p>
        </p:txBody>
      </p:sp>
      <p:sp>
        <p:nvSpPr>
          <p:cNvPr id="5" name="Footer Placeholder 1">
            <a:extLst>
              <a:ext uri="{FF2B5EF4-FFF2-40B4-BE49-F238E27FC236}">
                <a16:creationId xmlns:a16="http://schemas.microsoft.com/office/drawing/2014/main" id="{B140116C-E169-5B44-8789-8E951DC605B0}"/>
              </a:ext>
            </a:extLst>
          </p:cNvPr>
          <p:cNvSpPr>
            <a:spLocks noGrp="1"/>
          </p:cNvSpPr>
          <p:nvPr>
            <p:ph type="ftr" sz="quarter" idx="4294967295"/>
          </p:nvPr>
        </p:nvSpPr>
        <p:spPr>
          <a:xfrm>
            <a:off x="1022466" y="6514987"/>
            <a:ext cx="7703621" cy="365125"/>
          </a:xfrm>
          <a:prstGeom prst="rect">
            <a:avLst/>
          </a:prstGeom>
        </p:spPr>
        <p:txBody>
          <a:bodyPr/>
          <a:lstStyle/>
          <a:p>
            <a:r>
              <a:rPr lang="en-US" sz="700" dirty="0"/>
              <a:t>Copyright © 2019 Oracle and/or its affiliates.</a:t>
            </a:r>
          </a:p>
        </p:txBody>
      </p:sp>
    </p:spTree>
    <p:extLst>
      <p:ext uri="{BB962C8B-B14F-4D97-AF65-F5344CB8AC3E}">
        <p14:creationId xmlns:p14="http://schemas.microsoft.com/office/powerpoint/2010/main" val="376873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lstStyle/>
          <a:p>
            <a:r>
              <a:rPr lang="en-US"/>
              <a:t>Architecture</a:t>
            </a:r>
            <a:endParaRPr lang="en-US" dirty="0"/>
          </a:p>
        </p:txBody>
      </p:sp>
      <p:sp>
        <p:nvSpPr>
          <p:cNvPr id="21" name="Text Placeholder 2">
            <a:extLst>
              <a:ext uri="{FF2B5EF4-FFF2-40B4-BE49-F238E27FC236}">
                <a16:creationId xmlns:a16="http://schemas.microsoft.com/office/drawing/2014/main" id="{2C742C92-39ED-43F6-8C19-F88C2BB6BA58}"/>
              </a:ext>
            </a:extLst>
          </p:cNvPr>
          <p:cNvSpPr>
            <a:spLocks noGrp="1"/>
          </p:cNvSpPr>
          <p:nvPr>
            <p:ph idx="1"/>
          </p:nvPr>
        </p:nvSpPr>
        <p:spPr>
          <a:xfrm>
            <a:off x="8808340" y="2171616"/>
            <a:ext cx="3387783" cy="2622807"/>
          </a:xfrm>
        </p:spPr>
        <p:txBody>
          <a:bodyPr>
            <a:noAutofit/>
          </a:bodyPr>
          <a:lstStyle/>
          <a:p>
            <a:pPr>
              <a:lnSpc>
                <a:spcPct val="100000"/>
              </a:lnSpc>
            </a:pPr>
            <a:r>
              <a:rPr lang="en-US" sz="2400" dirty="0"/>
              <a:t>Daemon – listens for API requests and managed docker objects</a:t>
            </a:r>
          </a:p>
          <a:p>
            <a:pPr>
              <a:lnSpc>
                <a:spcPct val="100000"/>
              </a:lnSpc>
            </a:pPr>
            <a:r>
              <a:rPr lang="en-US" sz="2400" dirty="0"/>
              <a:t>Client – is the primary way to interact with runtime</a:t>
            </a:r>
          </a:p>
          <a:p>
            <a:pPr>
              <a:lnSpc>
                <a:spcPct val="100000"/>
              </a:lnSpc>
            </a:pPr>
            <a:r>
              <a:rPr lang="en-US" sz="2400" dirty="0"/>
              <a:t>Registry – stores docker images</a:t>
            </a:r>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pic>
        <p:nvPicPr>
          <p:cNvPr id="14" name="Graphic 13">
            <a:extLst>
              <a:ext uri="{FF2B5EF4-FFF2-40B4-BE49-F238E27FC236}">
                <a16:creationId xmlns:a16="http://schemas.microsoft.com/office/drawing/2014/main" id="{71FF44AB-F5C1-426B-8350-E3AF303E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100" y="2069101"/>
            <a:ext cx="7889203" cy="4120525"/>
          </a:xfrm>
          <a:prstGeom prst="rect">
            <a:avLst/>
          </a:prstGeom>
        </p:spPr>
      </p:pic>
    </p:spTree>
    <p:extLst>
      <p:ext uri="{BB962C8B-B14F-4D97-AF65-F5344CB8AC3E}">
        <p14:creationId xmlns:p14="http://schemas.microsoft.com/office/powerpoint/2010/main" val="412174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23AD-3898-8D4F-80B2-2E439642E0F4}"/>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82B00E98-CF7A-4C41-8B87-14041E564C65}"/>
              </a:ext>
            </a:extLst>
          </p:cNvPr>
          <p:cNvSpPr>
            <a:spLocks noGrp="1"/>
          </p:cNvSpPr>
          <p:nvPr>
            <p:ph idx="1"/>
          </p:nvPr>
        </p:nvSpPr>
        <p:spPr>
          <a:xfrm>
            <a:off x="838201" y="1825625"/>
            <a:ext cx="4018004" cy="4351338"/>
          </a:xfrm>
        </p:spPr>
        <p:txBody>
          <a:bodyPr/>
          <a:lstStyle/>
          <a:p>
            <a:r>
              <a:rPr lang="en-US" dirty="0"/>
              <a:t>Public Registry</a:t>
            </a:r>
          </a:p>
          <a:p>
            <a:r>
              <a:rPr lang="en-US" dirty="0"/>
              <a:t>Enable images to be shared</a:t>
            </a:r>
          </a:p>
        </p:txBody>
      </p:sp>
      <p:sp>
        <p:nvSpPr>
          <p:cNvPr id="4" name="Footer Placeholder 3">
            <a:extLst>
              <a:ext uri="{FF2B5EF4-FFF2-40B4-BE49-F238E27FC236}">
                <a16:creationId xmlns:a16="http://schemas.microsoft.com/office/drawing/2014/main" id="{FCC52539-7523-4141-B7CA-99A9E7A6B64A}"/>
              </a:ext>
            </a:extLst>
          </p:cNvPr>
          <p:cNvSpPr>
            <a:spLocks noGrp="1"/>
          </p:cNvSpPr>
          <p:nvPr>
            <p:ph type="ftr" sz="quarter" idx="11"/>
          </p:nvPr>
        </p:nvSpPr>
        <p:spPr/>
        <p:txBody>
          <a:bodyPr/>
          <a:lstStyle/>
          <a:p>
            <a:r>
              <a:rPr lang="en-US" sz="800"/>
              <a:t>Copyright © 2019 Oracle and/or its affiliates.</a:t>
            </a:r>
            <a:endParaRPr lang="en-US" sz="800" dirty="0"/>
          </a:p>
        </p:txBody>
      </p:sp>
      <p:sp>
        <p:nvSpPr>
          <p:cNvPr id="5" name="TextBox 4">
            <a:extLst>
              <a:ext uri="{FF2B5EF4-FFF2-40B4-BE49-F238E27FC236}">
                <a16:creationId xmlns:a16="http://schemas.microsoft.com/office/drawing/2014/main" id="{A8051F70-A8F9-7046-BD67-9150C28BE792}"/>
              </a:ext>
            </a:extLst>
          </p:cNvPr>
          <p:cNvSpPr txBox="1"/>
          <p:nvPr/>
        </p:nvSpPr>
        <p:spPr>
          <a:xfrm>
            <a:off x="838201" y="4872788"/>
            <a:ext cx="8019535" cy="1272143"/>
          </a:xfrm>
          <a:prstGeom prst="rect">
            <a:avLst/>
          </a:prstGeom>
          <a:noFill/>
        </p:spPr>
        <p:txBody>
          <a:bodyPr wrap="square" rtlCol="0">
            <a:spAutoFit/>
          </a:bodyPr>
          <a:lstStyle/>
          <a:p>
            <a:pPr marL="236538" lvl="2">
              <a:spcBef>
                <a:spcPts val="1000"/>
              </a:spcBef>
            </a:pPr>
            <a:r>
              <a:rPr lang="en-US" sz="2000" dirty="0"/>
              <a:t>$ docker tag </a:t>
            </a:r>
            <a:r>
              <a:rPr lang="en-US" sz="2000" dirty="0" err="1"/>
              <a:t>docker-whale:latest</a:t>
            </a:r>
            <a:r>
              <a:rPr lang="en-US" sz="2000" dirty="0"/>
              <a:t> username/</a:t>
            </a:r>
            <a:r>
              <a:rPr lang="en-US" sz="2000" dirty="0" err="1"/>
              <a:t>docker-whale:latest</a:t>
            </a:r>
            <a:endParaRPr lang="en-US" sz="2000" dirty="0"/>
          </a:p>
          <a:p>
            <a:pPr marL="236538" lvl="2">
              <a:spcBef>
                <a:spcPts val="1000"/>
              </a:spcBef>
            </a:pPr>
            <a:r>
              <a:rPr lang="en-US" sz="2000" dirty="0"/>
              <a:t>$ docker push username/</a:t>
            </a:r>
            <a:r>
              <a:rPr lang="en-US" sz="2000" dirty="0" err="1"/>
              <a:t>docker-whale:latest</a:t>
            </a:r>
            <a:endParaRPr lang="en-US" sz="2000" dirty="0"/>
          </a:p>
          <a:p>
            <a:pPr marL="236538" lvl="2">
              <a:spcBef>
                <a:spcPts val="1000"/>
              </a:spcBef>
            </a:pPr>
            <a:r>
              <a:rPr lang="en-US" sz="2000" dirty="0"/>
              <a:t>$ docker pull username/</a:t>
            </a:r>
            <a:r>
              <a:rPr lang="en-US" sz="2000" dirty="0" err="1"/>
              <a:t>docker-whale:latest</a:t>
            </a:r>
            <a:endParaRPr lang="en-US" sz="2000" dirty="0"/>
          </a:p>
        </p:txBody>
      </p:sp>
      <p:pic>
        <p:nvPicPr>
          <p:cNvPr id="6" name="Picture 5">
            <a:extLst>
              <a:ext uri="{FF2B5EF4-FFF2-40B4-BE49-F238E27FC236}">
                <a16:creationId xmlns:a16="http://schemas.microsoft.com/office/drawing/2014/main" id="{79CA202D-F1B6-474A-A8F6-3C1E985BA907}"/>
              </a:ext>
            </a:extLst>
          </p:cNvPr>
          <p:cNvPicPr>
            <a:picLocks noChangeAspect="1"/>
          </p:cNvPicPr>
          <p:nvPr/>
        </p:nvPicPr>
        <p:blipFill>
          <a:blip r:embed="rId2"/>
          <a:stretch>
            <a:fillRect/>
          </a:stretch>
        </p:blipFill>
        <p:spPr>
          <a:xfrm>
            <a:off x="5132444" y="1721584"/>
            <a:ext cx="6670762" cy="2951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5815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09FD-7DC7-8541-8305-72FCE4B090DA}"/>
              </a:ext>
            </a:extLst>
          </p:cNvPr>
          <p:cNvSpPr>
            <a:spLocks noGrp="1"/>
          </p:cNvSpPr>
          <p:nvPr>
            <p:ph type="title"/>
          </p:nvPr>
        </p:nvSpPr>
        <p:spPr/>
        <p:txBody>
          <a:bodyPr/>
          <a:lstStyle/>
          <a:p>
            <a:r>
              <a:rPr lang="en-US" dirty="0" err="1"/>
              <a:t>Dockerfile</a:t>
            </a:r>
            <a:r>
              <a:rPr lang="en-US" dirty="0"/>
              <a:t> </a:t>
            </a:r>
          </a:p>
        </p:txBody>
      </p:sp>
      <p:sp>
        <p:nvSpPr>
          <p:cNvPr id="3" name="Content Placeholder 2">
            <a:extLst>
              <a:ext uri="{FF2B5EF4-FFF2-40B4-BE49-F238E27FC236}">
                <a16:creationId xmlns:a16="http://schemas.microsoft.com/office/drawing/2014/main" id="{0CC2220C-BBCC-7146-B8F0-90912C78E626}"/>
              </a:ext>
            </a:extLst>
          </p:cNvPr>
          <p:cNvSpPr>
            <a:spLocks noGrp="1"/>
          </p:cNvSpPr>
          <p:nvPr>
            <p:ph idx="1"/>
          </p:nvPr>
        </p:nvSpPr>
        <p:spPr/>
        <p:txBody>
          <a:bodyPr/>
          <a:lstStyle/>
          <a:p>
            <a:r>
              <a:rPr lang="en-US" dirty="0"/>
              <a:t>a text file </a:t>
            </a:r>
          </a:p>
          <a:p>
            <a:r>
              <a:rPr lang="en-US" dirty="0"/>
              <a:t>Instructions to build docker images</a:t>
            </a:r>
          </a:p>
        </p:txBody>
      </p:sp>
      <p:sp>
        <p:nvSpPr>
          <p:cNvPr id="4" name="Footer Placeholder 3">
            <a:extLst>
              <a:ext uri="{FF2B5EF4-FFF2-40B4-BE49-F238E27FC236}">
                <a16:creationId xmlns:a16="http://schemas.microsoft.com/office/drawing/2014/main" id="{7AF476B5-EC28-3C42-9AFB-72210559BEE5}"/>
              </a:ext>
            </a:extLst>
          </p:cNvPr>
          <p:cNvSpPr>
            <a:spLocks noGrp="1"/>
          </p:cNvSpPr>
          <p:nvPr>
            <p:ph type="ftr" sz="quarter" idx="11"/>
          </p:nvPr>
        </p:nvSpPr>
        <p:spPr/>
        <p:txBody>
          <a:bodyPr/>
          <a:lstStyle/>
          <a:p>
            <a:r>
              <a:rPr lang="en-US" sz="800"/>
              <a:t>Copyright © 2019 Oracle and/or its affiliates.</a:t>
            </a:r>
            <a:endParaRPr lang="en-US" sz="800" dirty="0"/>
          </a:p>
        </p:txBody>
      </p:sp>
      <p:sp>
        <p:nvSpPr>
          <p:cNvPr id="5" name="Scroll: Vertical 4">
            <a:extLst>
              <a:ext uri="{FF2B5EF4-FFF2-40B4-BE49-F238E27FC236}">
                <a16:creationId xmlns:a16="http://schemas.microsoft.com/office/drawing/2014/main" id="{6D9A380D-2883-9845-8A79-77CEA2461390}"/>
              </a:ext>
            </a:extLst>
          </p:cNvPr>
          <p:cNvSpPr/>
          <p:nvPr/>
        </p:nvSpPr>
        <p:spPr>
          <a:xfrm>
            <a:off x="5778549" y="2752762"/>
            <a:ext cx="5968742" cy="3424201"/>
          </a:xfrm>
          <a:prstGeom prst="verticalScroll">
            <a:avLst/>
          </a:prstGeom>
          <a:ln/>
        </p:spPr>
        <p:style>
          <a:lnRef idx="2">
            <a:schemeClr val="accent3"/>
          </a:lnRef>
          <a:fillRef idx="1">
            <a:schemeClr val="lt1"/>
          </a:fillRef>
          <a:effectRef idx="0">
            <a:schemeClr val="accent3"/>
          </a:effectRef>
          <a:fontRef idx="minor">
            <a:schemeClr val="dk1"/>
          </a:fontRef>
        </p:style>
        <p:txBody>
          <a:bodyPr rtlCol="0" anchor="ctr"/>
          <a:lstStyle/>
          <a:p>
            <a:pPr marL="117475">
              <a:lnSpc>
                <a:spcPct val="150000"/>
              </a:lnSpc>
              <a:buNone/>
            </a:pPr>
            <a:r>
              <a:rPr lang="en-US" dirty="0">
                <a:solidFill>
                  <a:srgbClr val="4E3629"/>
                </a:solidFill>
              </a:rPr>
              <a:t>FROM nginx:1.10.1-alpine</a:t>
            </a:r>
          </a:p>
          <a:p>
            <a:pPr marL="117475">
              <a:lnSpc>
                <a:spcPct val="150000"/>
              </a:lnSpc>
              <a:buNone/>
            </a:pPr>
            <a:r>
              <a:rPr lang="en-US" dirty="0">
                <a:solidFill>
                  <a:srgbClr val="4E3629"/>
                </a:solidFill>
              </a:rPr>
              <a:t>Add index.html /</a:t>
            </a:r>
            <a:r>
              <a:rPr lang="en-US" dirty="0" err="1">
                <a:solidFill>
                  <a:srgbClr val="4E3629"/>
                </a:solidFill>
              </a:rPr>
              <a:t>usr</a:t>
            </a:r>
            <a:r>
              <a:rPr lang="en-US" dirty="0">
                <a:solidFill>
                  <a:srgbClr val="4E3629"/>
                </a:solidFill>
              </a:rPr>
              <a:t>/share/</a:t>
            </a:r>
            <a:r>
              <a:rPr lang="en-US" dirty="0" err="1">
                <a:solidFill>
                  <a:srgbClr val="4E3629"/>
                </a:solidFill>
              </a:rPr>
              <a:t>nginx</a:t>
            </a:r>
            <a:r>
              <a:rPr lang="en-US" dirty="0">
                <a:solidFill>
                  <a:srgbClr val="4E3629"/>
                </a:solidFill>
              </a:rPr>
              <a:t>/html/index.html</a:t>
            </a:r>
          </a:p>
          <a:p>
            <a:pPr marL="117475">
              <a:lnSpc>
                <a:spcPct val="150000"/>
              </a:lnSpc>
              <a:buNone/>
            </a:pPr>
            <a:r>
              <a:rPr lang="en-US" dirty="0">
                <a:solidFill>
                  <a:srgbClr val="4E3629"/>
                </a:solidFill>
              </a:rPr>
              <a:t># Override the </a:t>
            </a:r>
            <a:r>
              <a:rPr lang="en-US" dirty="0" err="1">
                <a:solidFill>
                  <a:srgbClr val="4E3629"/>
                </a:solidFill>
              </a:rPr>
              <a:t>nginx</a:t>
            </a:r>
            <a:r>
              <a:rPr lang="en-US" dirty="0">
                <a:solidFill>
                  <a:srgbClr val="4E3629"/>
                </a:solidFill>
              </a:rPr>
              <a:t> start from the base container</a:t>
            </a:r>
          </a:p>
          <a:p>
            <a:pPr marL="117475">
              <a:lnSpc>
                <a:spcPct val="150000"/>
              </a:lnSpc>
              <a:buNone/>
            </a:pPr>
            <a:r>
              <a:rPr lang="en-US" dirty="0">
                <a:solidFill>
                  <a:srgbClr val="4E3629"/>
                </a:solidFill>
              </a:rPr>
              <a:t>COPY start.sh /start.sh</a:t>
            </a:r>
          </a:p>
          <a:p>
            <a:pPr marL="117475">
              <a:lnSpc>
                <a:spcPct val="150000"/>
              </a:lnSpc>
              <a:buNone/>
            </a:pPr>
            <a:r>
              <a:rPr lang="en-US" dirty="0">
                <a:solidFill>
                  <a:srgbClr val="4E3629"/>
                </a:solidFill>
              </a:rPr>
              <a:t>RUN </a:t>
            </a:r>
            <a:r>
              <a:rPr lang="en-US" dirty="0" err="1">
                <a:solidFill>
                  <a:srgbClr val="4E3629"/>
                </a:solidFill>
              </a:rPr>
              <a:t>chmod</a:t>
            </a:r>
            <a:r>
              <a:rPr lang="en-US" dirty="0">
                <a:solidFill>
                  <a:srgbClr val="4E3629"/>
                </a:solidFill>
              </a:rPr>
              <a:t> +x /start.sh</a:t>
            </a:r>
          </a:p>
          <a:p>
            <a:pPr marL="117475">
              <a:lnSpc>
                <a:spcPct val="150000"/>
              </a:lnSpc>
              <a:buNone/>
            </a:pPr>
            <a:r>
              <a:rPr lang="en-US" dirty="0">
                <a:solidFill>
                  <a:srgbClr val="4E3629"/>
                </a:solidFill>
              </a:rPr>
              <a:t>ENTRYPOINT ["/start.sh"]</a:t>
            </a:r>
          </a:p>
          <a:p>
            <a:pPr algn="ctr">
              <a:spcAft>
                <a:spcPts val="600"/>
              </a:spcAft>
            </a:pPr>
            <a:endParaRPr lang="en-US" dirty="0">
              <a:solidFill>
                <a:srgbClr val="4E3629"/>
              </a:solidFill>
            </a:endParaRPr>
          </a:p>
        </p:txBody>
      </p:sp>
    </p:spTree>
    <p:extLst>
      <p:ext uri="{BB962C8B-B14F-4D97-AF65-F5344CB8AC3E}">
        <p14:creationId xmlns:p14="http://schemas.microsoft.com/office/powerpoint/2010/main" val="120803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0DC4-1B49-454F-B205-B3F2B3BA7376}"/>
              </a:ext>
            </a:extLst>
          </p:cNvPr>
          <p:cNvSpPr>
            <a:spLocks noGrp="1"/>
          </p:cNvSpPr>
          <p:nvPr>
            <p:ph type="title"/>
          </p:nvPr>
        </p:nvSpPr>
        <p:spPr/>
        <p:txBody>
          <a:bodyPr/>
          <a:lstStyle/>
          <a:p>
            <a:r>
              <a:rPr lang="en-US" dirty="0"/>
              <a:t>Simple commands to docker build and run</a:t>
            </a:r>
          </a:p>
        </p:txBody>
      </p:sp>
      <p:sp>
        <p:nvSpPr>
          <p:cNvPr id="3" name="Content Placeholder 2">
            <a:extLst>
              <a:ext uri="{FF2B5EF4-FFF2-40B4-BE49-F238E27FC236}">
                <a16:creationId xmlns:a16="http://schemas.microsoft.com/office/drawing/2014/main" id="{68AF3350-1977-3A4C-A765-FD3523128AE9}"/>
              </a:ext>
            </a:extLst>
          </p:cNvPr>
          <p:cNvSpPr>
            <a:spLocks noGrp="1"/>
          </p:cNvSpPr>
          <p:nvPr>
            <p:ph idx="1"/>
          </p:nvPr>
        </p:nvSpPr>
        <p:spPr>
          <a:xfrm>
            <a:off x="838201" y="1825625"/>
            <a:ext cx="7077932" cy="4351338"/>
          </a:xfrm>
        </p:spPr>
        <p:txBody>
          <a:bodyPr>
            <a:normAutofit fontScale="92500"/>
          </a:bodyPr>
          <a:lstStyle/>
          <a:p>
            <a:pPr>
              <a:lnSpc>
                <a:spcPct val="150000"/>
              </a:lnSpc>
            </a:pPr>
            <a:r>
              <a:rPr lang="en-US" dirty="0"/>
              <a:t>docker build -t helloworld:1.0 . </a:t>
            </a:r>
            <a:br>
              <a:rPr lang="en-US" dirty="0"/>
            </a:br>
            <a:r>
              <a:rPr lang="en-US" dirty="0"/>
              <a:t>The “.” references </a:t>
            </a:r>
            <a:r>
              <a:rPr lang="en-US" dirty="0" err="1"/>
              <a:t>Dockerfile</a:t>
            </a:r>
            <a:r>
              <a:rPr lang="en-US" dirty="0"/>
              <a:t> in local directory</a:t>
            </a:r>
          </a:p>
          <a:p>
            <a:pPr>
              <a:lnSpc>
                <a:spcPct val="150000"/>
              </a:lnSpc>
            </a:pPr>
            <a:r>
              <a:rPr lang="en-US" dirty="0"/>
              <a:t>docker run </a:t>
            </a:r>
            <a:r>
              <a:rPr lang="en-US" dirty="0" err="1"/>
              <a:t>helloworld</a:t>
            </a:r>
            <a:endParaRPr lang="en-US" dirty="0"/>
          </a:p>
          <a:p>
            <a:pPr>
              <a:lnSpc>
                <a:spcPct val="150000"/>
              </a:lnSpc>
            </a:pPr>
            <a:r>
              <a:rPr lang="en-US" dirty="0"/>
              <a:t>$ docker-compose up -d </a:t>
            </a:r>
            <a:br>
              <a:rPr lang="en-US" dirty="0"/>
            </a:br>
            <a:r>
              <a:rPr lang="en-US" dirty="0"/>
              <a:t>Docker Tool for defining and running multi-container Docker applications</a:t>
            </a:r>
          </a:p>
        </p:txBody>
      </p:sp>
      <p:sp>
        <p:nvSpPr>
          <p:cNvPr id="4" name="Footer Placeholder 3">
            <a:extLst>
              <a:ext uri="{FF2B5EF4-FFF2-40B4-BE49-F238E27FC236}">
                <a16:creationId xmlns:a16="http://schemas.microsoft.com/office/drawing/2014/main" id="{2E86ED94-BBAF-D64D-A115-6BC6D3DF449C}"/>
              </a:ext>
            </a:extLst>
          </p:cNvPr>
          <p:cNvSpPr>
            <a:spLocks noGrp="1"/>
          </p:cNvSpPr>
          <p:nvPr>
            <p:ph type="ftr" sz="quarter" idx="11"/>
          </p:nvPr>
        </p:nvSpPr>
        <p:spPr/>
        <p:txBody>
          <a:bodyPr/>
          <a:lstStyle/>
          <a:p>
            <a:r>
              <a:rPr lang="en-US" sz="800"/>
              <a:t>Copyright © 2019 Oracle and/or its affiliates.</a:t>
            </a:r>
            <a:endParaRPr lang="en-US" sz="800" dirty="0"/>
          </a:p>
        </p:txBody>
      </p:sp>
      <p:grpSp>
        <p:nvGrpSpPr>
          <p:cNvPr id="7" name="Group 6">
            <a:extLst>
              <a:ext uri="{FF2B5EF4-FFF2-40B4-BE49-F238E27FC236}">
                <a16:creationId xmlns:a16="http://schemas.microsoft.com/office/drawing/2014/main" id="{36EF593F-C04E-174B-956C-66FE4B00C842}"/>
              </a:ext>
            </a:extLst>
          </p:cNvPr>
          <p:cNvGrpSpPr/>
          <p:nvPr/>
        </p:nvGrpSpPr>
        <p:grpSpPr>
          <a:xfrm>
            <a:off x="7607208" y="1952546"/>
            <a:ext cx="4391196" cy="4224417"/>
            <a:chOff x="6223258" y="619432"/>
            <a:chExt cx="5968742" cy="5526223"/>
          </a:xfrm>
        </p:grpSpPr>
        <p:sp>
          <p:nvSpPr>
            <p:cNvPr id="5" name="Scroll: Vertical 8">
              <a:extLst>
                <a:ext uri="{FF2B5EF4-FFF2-40B4-BE49-F238E27FC236}">
                  <a16:creationId xmlns:a16="http://schemas.microsoft.com/office/drawing/2014/main" id="{BA7A2626-99D2-C344-BAA2-E89760F0B736}"/>
                </a:ext>
              </a:extLst>
            </p:cNvPr>
            <p:cNvSpPr/>
            <p:nvPr/>
          </p:nvSpPr>
          <p:spPr>
            <a:xfrm>
              <a:off x="6223258" y="619432"/>
              <a:ext cx="5968742" cy="5526223"/>
            </a:xfrm>
            <a:prstGeom prst="verticalScroll">
              <a:avLst/>
            </a:prstGeom>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spcAft>
                  <a:spcPts val="600"/>
                </a:spcAft>
              </a:pPr>
              <a:endParaRPr lang="en-US" dirty="0">
                <a:solidFill>
                  <a:srgbClr val="4E3629"/>
                </a:solidFill>
              </a:endParaRPr>
            </a:p>
          </p:txBody>
        </p:sp>
        <p:pic>
          <p:nvPicPr>
            <p:cNvPr id="6" name="Picture 5">
              <a:extLst>
                <a:ext uri="{FF2B5EF4-FFF2-40B4-BE49-F238E27FC236}">
                  <a16:creationId xmlns:a16="http://schemas.microsoft.com/office/drawing/2014/main" id="{020B2764-A7FC-1549-9EC5-C3A7DA162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704" y="1385870"/>
              <a:ext cx="3818509" cy="4689094"/>
            </a:xfrm>
            <a:prstGeom prst="rect">
              <a:avLst/>
            </a:prstGeom>
            <a:ln>
              <a:noFill/>
            </a:ln>
            <a:effectLst/>
          </p:spPr>
        </p:pic>
      </p:grpSp>
      <p:sp>
        <p:nvSpPr>
          <p:cNvPr id="8" name="Rectangle 7">
            <a:extLst>
              <a:ext uri="{FF2B5EF4-FFF2-40B4-BE49-F238E27FC236}">
                <a16:creationId xmlns:a16="http://schemas.microsoft.com/office/drawing/2014/main" id="{4B7EE335-7DB7-654E-BAC8-FC9DD22F5EBD}"/>
              </a:ext>
            </a:extLst>
          </p:cNvPr>
          <p:cNvSpPr/>
          <p:nvPr/>
        </p:nvSpPr>
        <p:spPr>
          <a:xfrm>
            <a:off x="8618987" y="2038176"/>
            <a:ext cx="3053656" cy="369332"/>
          </a:xfrm>
          <a:prstGeom prst="rect">
            <a:avLst/>
          </a:prstGeom>
        </p:spPr>
        <p:txBody>
          <a:bodyPr wrap="square">
            <a:spAutoFit/>
          </a:bodyPr>
          <a:lstStyle/>
          <a:p>
            <a:pPr marL="0" lvl="2" algn="ctr"/>
            <a:r>
              <a:rPr lang="en-US" b="1" i="1" dirty="0"/>
              <a:t>docker-</a:t>
            </a:r>
            <a:r>
              <a:rPr lang="en-US" b="1" i="1" dirty="0" err="1"/>
              <a:t>compose.yml</a:t>
            </a:r>
            <a:endParaRPr lang="en-US" b="1" i="1" dirty="0"/>
          </a:p>
        </p:txBody>
      </p:sp>
    </p:spTree>
    <p:extLst>
      <p:ext uri="{BB962C8B-B14F-4D97-AF65-F5344CB8AC3E}">
        <p14:creationId xmlns:p14="http://schemas.microsoft.com/office/powerpoint/2010/main" val="41299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611" y="753087"/>
            <a:ext cx="10868134" cy="844095"/>
          </a:xfrm>
        </p:spPr>
        <p:txBody>
          <a:bodyPr>
            <a:noAutofit/>
          </a:bodyPr>
          <a:lstStyle/>
          <a:p>
            <a:r>
              <a:rPr lang="en-US" sz="4400" dirty="0">
                <a:latin typeface="Georgia"/>
                <a:ea typeface="ＭＳ Ｐゴシック" charset="0"/>
                <a:cs typeface="Georgia"/>
              </a:rPr>
              <a:t>Approach for This Presentation</a:t>
            </a:r>
            <a:endParaRPr lang="en-US" sz="4400" dirty="0">
              <a:latin typeface="Georgia"/>
              <a:cs typeface="Georgia"/>
            </a:endParaRPr>
          </a:p>
        </p:txBody>
      </p:sp>
      <p:sp>
        <p:nvSpPr>
          <p:cNvPr id="3" name="Text Placeholder 2"/>
          <p:cNvSpPr>
            <a:spLocks noGrp="1"/>
          </p:cNvSpPr>
          <p:nvPr>
            <p:ph type="body" idx="1"/>
          </p:nvPr>
        </p:nvSpPr>
        <p:spPr>
          <a:xfrm>
            <a:off x="730416" y="2383366"/>
            <a:ext cx="9480384" cy="2940801"/>
          </a:xfrm>
        </p:spPr>
        <p:txBody>
          <a:bodyPr>
            <a:noAutofit/>
          </a:bodyPr>
          <a:lstStyle/>
          <a:p>
            <a:pPr>
              <a:spcAft>
                <a:spcPts val="600"/>
              </a:spcAft>
            </a:pPr>
            <a:r>
              <a:rPr lang="en-US" sz="2400" dirty="0"/>
              <a:t>Docker 101</a:t>
            </a:r>
          </a:p>
          <a:p>
            <a:pPr lvl="1">
              <a:spcAft>
                <a:spcPts val="600"/>
              </a:spcAft>
            </a:pPr>
            <a:r>
              <a:rPr lang="en-US" sz="1600" dirty="0"/>
              <a:t>Introduction</a:t>
            </a:r>
          </a:p>
          <a:p>
            <a:pPr lvl="1">
              <a:spcAft>
                <a:spcPts val="600"/>
              </a:spcAft>
            </a:pPr>
            <a:r>
              <a:rPr lang="en-US" sz="1600" dirty="0"/>
              <a:t>Use cases</a:t>
            </a:r>
          </a:p>
          <a:p>
            <a:pPr lvl="1">
              <a:spcAft>
                <a:spcPts val="600"/>
              </a:spcAft>
            </a:pPr>
            <a:r>
              <a:rPr lang="en-US" sz="1600" dirty="0"/>
              <a:t>Architecture</a:t>
            </a:r>
          </a:p>
          <a:p>
            <a:pPr>
              <a:spcAft>
                <a:spcPts val="600"/>
              </a:spcAft>
            </a:pPr>
            <a:r>
              <a:rPr lang="en-US" sz="2400" dirty="0">
                <a:ln w="0"/>
                <a:solidFill>
                  <a:schemeClr val="accent1"/>
                </a:solidFill>
                <a:effectLst>
                  <a:outerShdw blurRad="38100" dist="25400" dir="5400000" algn="ctr" rotWithShape="0">
                    <a:srgbClr val="6E747A">
                      <a:alpha val="43000"/>
                    </a:srgbClr>
                  </a:outerShdw>
                </a:effectLst>
              </a:rPr>
              <a:t>Kubernetes 101</a:t>
            </a:r>
          </a:p>
          <a:p>
            <a:pPr lvl="1">
              <a:spcAft>
                <a:spcPts val="600"/>
              </a:spcAft>
            </a:pPr>
            <a:r>
              <a:rPr lang="en-US" sz="1600" dirty="0">
                <a:ln w="0"/>
                <a:solidFill>
                  <a:schemeClr val="accent1"/>
                </a:solidFill>
                <a:effectLst>
                  <a:outerShdw blurRad="38100" dist="25400" dir="5400000" algn="ctr" rotWithShape="0">
                    <a:srgbClr val="6E747A">
                      <a:alpha val="43000"/>
                    </a:srgbClr>
                  </a:outerShdw>
                </a:effectLst>
              </a:rPr>
              <a:t>Introduction</a:t>
            </a:r>
          </a:p>
          <a:p>
            <a:pPr lvl="1">
              <a:spcAft>
                <a:spcPts val="600"/>
              </a:spcAft>
            </a:pPr>
            <a:r>
              <a:rPr lang="en-US" sz="1600" dirty="0">
                <a:ln w="0"/>
                <a:solidFill>
                  <a:schemeClr val="accent1"/>
                </a:solidFill>
                <a:effectLst>
                  <a:outerShdw blurRad="38100" dist="25400" dir="5400000" algn="ctr" rotWithShape="0">
                    <a:srgbClr val="6E747A">
                      <a:alpha val="43000"/>
                    </a:srgbClr>
                  </a:outerShdw>
                </a:effectLst>
              </a:rPr>
              <a:t>Architecture</a:t>
            </a:r>
          </a:p>
          <a:p>
            <a:pPr lvl="1">
              <a:spcAft>
                <a:spcPts val="600"/>
              </a:spcAft>
            </a:pPr>
            <a:r>
              <a:rPr lang="en-US" sz="1600" dirty="0">
                <a:ln w="0"/>
                <a:solidFill>
                  <a:schemeClr val="accent1"/>
                </a:solidFill>
                <a:effectLst>
                  <a:outerShdw blurRad="38100" dist="25400" dir="5400000" algn="ctr" rotWithShape="0">
                    <a:srgbClr val="6E747A">
                      <a:alpha val="43000"/>
                    </a:srgbClr>
                  </a:outerShdw>
                </a:effectLst>
              </a:rPr>
              <a:t>Concepts</a:t>
            </a:r>
          </a:p>
          <a:p>
            <a:pPr>
              <a:spcAft>
                <a:spcPts val="600"/>
              </a:spcAft>
            </a:pPr>
            <a:r>
              <a:rPr lang="en-US" sz="2400" dirty="0"/>
              <a:t>Q&amp;A</a:t>
            </a:r>
          </a:p>
          <a:p>
            <a:pPr>
              <a:spcAft>
                <a:spcPts val="600"/>
              </a:spcAft>
            </a:pPr>
            <a:endParaRPr lang="en-US" sz="2400" dirty="0"/>
          </a:p>
        </p:txBody>
      </p:sp>
      <p:sp>
        <p:nvSpPr>
          <p:cNvPr id="19" name="Footer Placeholder 1">
            <a:extLst>
              <a:ext uri="{FF2B5EF4-FFF2-40B4-BE49-F238E27FC236}">
                <a16:creationId xmlns:a16="http://schemas.microsoft.com/office/drawing/2014/main" id="{B140116C-E169-5B44-8789-8E951DC605B0}"/>
              </a:ext>
            </a:extLst>
          </p:cNvPr>
          <p:cNvSpPr>
            <a:spLocks noGrp="1"/>
          </p:cNvSpPr>
          <p:nvPr>
            <p:ph type="ftr" sz="quarter" idx="4294967295"/>
          </p:nvPr>
        </p:nvSpPr>
        <p:spPr>
          <a:xfrm>
            <a:off x="1022466" y="6514987"/>
            <a:ext cx="7703621" cy="365125"/>
          </a:xfrm>
          <a:prstGeom prst="rect">
            <a:avLst/>
          </a:prstGeom>
        </p:spPr>
        <p:txBody>
          <a:bodyPr/>
          <a:lstStyle/>
          <a:p>
            <a:r>
              <a:rPr lang="en-US" sz="700" dirty="0"/>
              <a:t>Copyright © 2019 Oracle and/or its affiliates.</a:t>
            </a:r>
          </a:p>
        </p:txBody>
      </p:sp>
    </p:spTree>
    <p:extLst>
      <p:ext uri="{BB962C8B-B14F-4D97-AF65-F5344CB8AC3E}">
        <p14:creationId xmlns:p14="http://schemas.microsoft.com/office/powerpoint/2010/main" val="18973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7CF2-59EA-402E-8323-DAC7B7DF180C}"/>
              </a:ext>
            </a:extLst>
          </p:cNvPr>
          <p:cNvSpPr>
            <a:spLocks noGrp="1"/>
          </p:cNvSpPr>
          <p:nvPr>
            <p:ph type="title"/>
          </p:nvPr>
        </p:nvSpPr>
        <p:spPr/>
        <p:txBody>
          <a:bodyPr>
            <a:normAutofit/>
          </a:bodyPr>
          <a:lstStyle/>
          <a:p>
            <a:r>
              <a:rPr lang="en-US" sz="4400" dirty="0">
                <a:latin typeface="Georgia" panose="02040502050405020303" pitchFamily="18" charset="0"/>
              </a:rPr>
              <a:t>Introduction – Why Orchestrator?</a:t>
            </a:r>
          </a:p>
        </p:txBody>
      </p:sp>
      <p:sp>
        <p:nvSpPr>
          <p:cNvPr id="3" name="Text Placeholder 2">
            <a:extLst>
              <a:ext uri="{FF2B5EF4-FFF2-40B4-BE49-F238E27FC236}">
                <a16:creationId xmlns:a16="http://schemas.microsoft.com/office/drawing/2014/main" id="{217C013A-E1D0-40E6-9823-6A474993FA69}"/>
              </a:ext>
            </a:extLst>
          </p:cNvPr>
          <p:cNvSpPr>
            <a:spLocks noGrp="1"/>
          </p:cNvSpPr>
          <p:nvPr>
            <p:ph type="body" idx="1"/>
          </p:nvPr>
        </p:nvSpPr>
        <p:spPr>
          <a:xfrm>
            <a:off x="7538822" y="2125983"/>
            <a:ext cx="4333630" cy="4067791"/>
          </a:xfrm>
        </p:spPr>
        <p:txBody>
          <a:bodyPr>
            <a:normAutofit/>
          </a:bodyPr>
          <a:lstStyle/>
          <a:p>
            <a:pPr marL="0" indent="0">
              <a:buNone/>
            </a:pPr>
            <a:r>
              <a:rPr lang="en-US" dirty="0"/>
              <a:t>A Lifecycle management tool required to,</a:t>
            </a:r>
          </a:p>
          <a:p>
            <a:pPr marL="800100" lvl="1" indent="-342900">
              <a:buFont typeface="Arial" panose="020B0604020202020204" pitchFamily="34" charset="0"/>
              <a:buChar char="•"/>
            </a:pPr>
            <a:r>
              <a:rPr lang="en-US" dirty="0"/>
              <a:t>Service Discovery</a:t>
            </a:r>
          </a:p>
          <a:p>
            <a:pPr marL="800100" lvl="1" indent="-342900">
              <a:buFont typeface="Arial" panose="020B0604020202020204" pitchFamily="34" charset="0"/>
              <a:buChar char="•"/>
            </a:pPr>
            <a:r>
              <a:rPr lang="en-US" dirty="0"/>
              <a:t>Load Balancing</a:t>
            </a:r>
          </a:p>
          <a:p>
            <a:pPr marL="800100" lvl="1" indent="-342900">
              <a:buFont typeface="Arial" panose="020B0604020202020204" pitchFamily="34" charset="0"/>
              <a:buChar char="•"/>
            </a:pPr>
            <a:r>
              <a:rPr lang="en-US" dirty="0"/>
              <a:t>Secrets/Configurations/Storage Management</a:t>
            </a:r>
          </a:p>
          <a:p>
            <a:pPr marL="800100" lvl="1" indent="-342900">
              <a:buFont typeface="Arial" panose="020B0604020202020204" pitchFamily="34" charset="0"/>
              <a:buChar char="•"/>
            </a:pPr>
            <a:r>
              <a:rPr lang="en-US" dirty="0"/>
              <a:t>Health Checks</a:t>
            </a:r>
          </a:p>
          <a:p>
            <a:pPr marL="800100" lvl="1" indent="-342900">
              <a:buFont typeface="Arial" panose="020B0604020202020204" pitchFamily="34" charset="0"/>
              <a:buChar char="•"/>
            </a:pPr>
            <a:r>
              <a:rPr lang="en-US" dirty="0"/>
              <a:t>Auto-scaling/healing of Containers</a:t>
            </a:r>
          </a:p>
          <a:p>
            <a:pPr marL="800100" lvl="1" indent="-342900">
              <a:buFont typeface="Arial" panose="020B0604020202020204" pitchFamily="34" charset="0"/>
              <a:buChar char="•"/>
            </a:pPr>
            <a:r>
              <a:rPr lang="en-US" dirty="0"/>
              <a:t>Zero-downtime Deployments</a:t>
            </a:r>
          </a:p>
        </p:txBody>
      </p:sp>
      <p:sp>
        <p:nvSpPr>
          <p:cNvPr id="4" name="Footer Placeholder 3">
            <a:extLst>
              <a:ext uri="{FF2B5EF4-FFF2-40B4-BE49-F238E27FC236}">
                <a16:creationId xmlns:a16="http://schemas.microsoft.com/office/drawing/2014/main" id="{CA6F9496-33BB-489D-A354-969575DF22D3}"/>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sp>
        <p:nvSpPr>
          <p:cNvPr id="5" name="Rectangle 4">
            <a:extLst>
              <a:ext uri="{FF2B5EF4-FFF2-40B4-BE49-F238E27FC236}">
                <a16:creationId xmlns:a16="http://schemas.microsoft.com/office/drawing/2014/main" id="{55B301F8-815F-4A56-A7B2-0D35604D79BB}"/>
              </a:ext>
            </a:extLst>
          </p:cNvPr>
          <p:cNvSpPr/>
          <p:nvPr/>
        </p:nvSpPr>
        <p:spPr bwMode="gray">
          <a:xfrm>
            <a:off x="795680" y="2082997"/>
            <a:ext cx="3011029" cy="2162786"/>
          </a:xfrm>
          <a:prstGeom prst="rect">
            <a:avLst/>
          </a:prstGeom>
          <a:solidFill>
            <a:schemeClr val="tx2">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solidFill>
                  <a:schemeClr val="bg1"/>
                </a:solidFill>
              </a:rPr>
              <a:t>Containers</a:t>
            </a:r>
          </a:p>
        </p:txBody>
      </p:sp>
      <p:grpSp>
        <p:nvGrpSpPr>
          <p:cNvPr id="6" name="Group 5">
            <a:extLst>
              <a:ext uri="{FF2B5EF4-FFF2-40B4-BE49-F238E27FC236}">
                <a16:creationId xmlns:a16="http://schemas.microsoft.com/office/drawing/2014/main" id="{2B367B35-4C76-4CD8-AFDE-1620F9DCAC04}"/>
              </a:ext>
            </a:extLst>
          </p:cNvPr>
          <p:cNvGrpSpPr/>
          <p:nvPr/>
        </p:nvGrpSpPr>
        <p:grpSpPr>
          <a:xfrm>
            <a:off x="786055" y="4305190"/>
            <a:ext cx="3011030" cy="1544057"/>
            <a:chOff x="7227227" y="4452195"/>
            <a:chExt cx="3352057" cy="1266020"/>
          </a:xfrm>
        </p:grpSpPr>
        <p:grpSp>
          <p:nvGrpSpPr>
            <p:cNvPr id="7" name="Group 6">
              <a:extLst>
                <a:ext uri="{FF2B5EF4-FFF2-40B4-BE49-F238E27FC236}">
                  <a16:creationId xmlns:a16="http://schemas.microsoft.com/office/drawing/2014/main" id="{9130BC31-462C-4177-AE62-F04AB8D4E803}"/>
                </a:ext>
              </a:extLst>
            </p:cNvPr>
            <p:cNvGrpSpPr/>
            <p:nvPr/>
          </p:nvGrpSpPr>
          <p:grpSpPr>
            <a:xfrm>
              <a:off x="7227227" y="4452195"/>
              <a:ext cx="3352057" cy="818605"/>
              <a:chOff x="7244643" y="4452195"/>
              <a:chExt cx="3352057" cy="818605"/>
            </a:xfrm>
          </p:grpSpPr>
          <p:sp>
            <p:nvSpPr>
              <p:cNvPr id="9" name="Rectangle 8">
                <a:extLst>
                  <a:ext uri="{FF2B5EF4-FFF2-40B4-BE49-F238E27FC236}">
                    <a16:creationId xmlns:a16="http://schemas.microsoft.com/office/drawing/2014/main" id="{55C0E809-26DD-45F2-B9A2-B88155A5B311}"/>
                  </a:ext>
                </a:extLst>
              </p:cNvPr>
              <p:cNvSpPr/>
              <p:nvPr/>
            </p:nvSpPr>
            <p:spPr>
              <a:xfrm>
                <a:off x="7244644" y="4918103"/>
                <a:ext cx="3352056" cy="352697"/>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Hardware</a:t>
                </a:r>
              </a:p>
            </p:txBody>
          </p:sp>
          <p:sp>
            <p:nvSpPr>
              <p:cNvPr id="10" name="Rectangle 9">
                <a:extLst>
                  <a:ext uri="{FF2B5EF4-FFF2-40B4-BE49-F238E27FC236}">
                    <a16:creationId xmlns:a16="http://schemas.microsoft.com/office/drawing/2014/main" id="{E798FBB4-DD30-46B6-82A3-CCCA2A41EC48}"/>
                  </a:ext>
                </a:extLst>
              </p:cNvPr>
              <p:cNvSpPr/>
              <p:nvPr/>
            </p:nvSpPr>
            <p:spPr>
              <a:xfrm>
                <a:off x="7244643" y="4452195"/>
                <a:ext cx="3352056" cy="352697"/>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Operating System</a:t>
                </a:r>
              </a:p>
            </p:txBody>
          </p:sp>
        </p:grpSp>
        <p:sp>
          <p:nvSpPr>
            <p:cNvPr id="8" name="TextBox 7">
              <a:extLst>
                <a:ext uri="{FF2B5EF4-FFF2-40B4-BE49-F238E27FC236}">
                  <a16:creationId xmlns:a16="http://schemas.microsoft.com/office/drawing/2014/main" id="{CBB25D15-A07C-43D9-8870-D5FB62EB30FD}"/>
                </a:ext>
              </a:extLst>
            </p:cNvPr>
            <p:cNvSpPr txBox="1"/>
            <p:nvPr/>
          </p:nvSpPr>
          <p:spPr>
            <a:xfrm>
              <a:off x="7454065" y="5418838"/>
              <a:ext cx="2468880" cy="299377"/>
            </a:xfrm>
            <a:prstGeom prst="rect">
              <a:avLst/>
            </a:prstGeom>
            <a:noFill/>
          </p:spPr>
          <p:txBody>
            <a:bodyPr wrap="square" lIns="0" tIns="0" rIns="0" bIns="0" rtlCol="0" anchor="t">
              <a:noAutofit/>
            </a:bodyPr>
            <a:lstStyle/>
            <a:p>
              <a:pPr algn="ctr">
                <a:lnSpc>
                  <a:spcPct val="90000"/>
                </a:lnSpc>
              </a:pPr>
              <a:r>
                <a:rPr lang="en-US" sz="2000" b="1" dirty="0">
                  <a:solidFill>
                    <a:srgbClr val="5F5F5F"/>
                  </a:solidFill>
                </a:rPr>
                <a:t>Host/Node-1</a:t>
              </a:r>
            </a:p>
          </p:txBody>
        </p:sp>
      </p:grpSp>
      <p:pic>
        <p:nvPicPr>
          <p:cNvPr id="5122" name="Picture 2" descr="Image result for apache icon">
            <a:extLst>
              <a:ext uri="{FF2B5EF4-FFF2-40B4-BE49-F238E27FC236}">
                <a16:creationId xmlns:a16="http://schemas.microsoft.com/office/drawing/2014/main" id="{49D743F4-FA1C-42FA-93EA-D0F44149A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967" y="3228647"/>
            <a:ext cx="365457" cy="6457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ruby icon">
            <a:extLst>
              <a:ext uri="{FF2B5EF4-FFF2-40B4-BE49-F238E27FC236}">
                <a16:creationId xmlns:a16="http://schemas.microsoft.com/office/drawing/2014/main" id="{DF16895B-7F94-4B70-A4A3-50787E0AA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893" y="2319587"/>
            <a:ext cx="645716" cy="64571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Related image">
            <a:extLst>
              <a:ext uri="{FF2B5EF4-FFF2-40B4-BE49-F238E27FC236}">
                <a16:creationId xmlns:a16="http://schemas.microsoft.com/office/drawing/2014/main" id="{5D4959F3-1EAD-42F0-88DF-C4ADCAA02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0057" y="2319587"/>
            <a:ext cx="645716" cy="64571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Related image">
            <a:extLst>
              <a:ext uri="{FF2B5EF4-FFF2-40B4-BE49-F238E27FC236}">
                <a16:creationId xmlns:a16="http://schemas.microsoft.com/office/drawing/2014/main" id="{0941F7C8-1B0E-487C-84F1-308326F07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4827" y="2295244"/>
            <a:ext cx="694403" cy="694403"/>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Image result for java icon">
            <a:extLst>
              <a:ext uri="{FF2B5EF4-FFF2-40B4-BE49-F238E27FC236}">
                <a16:creationId xmlns:a16="http://schemas.microsoft.com/office/drawing/2014/main" id="{2DDCF26B-16AF-41A4-B3EE-87B35DD976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803" y="3079557"/>
            <a:ext cx="943897" cy="943897"/>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mage result for php icon">
            <a:extLst>
              <a:ext uri="{FF2B5EF4-FFF2-40B4-BE49-F238E27FC236}">
                <a16:creationId xmlns:a16="http://schemas.microsoft.com/office/drawing/2014/main" id="{0EF8BCE5-6C1B-42C6-9E9B-02517D5C47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364" y="2295244"/>
            <a:ext cx="694403" cy="694403"/>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Related image">
            <a:extLst>
              <a:ext uri="{FF2B5EF4-FFF2-40B4-BE49-F238E27FC236}">
                <a16:creationId xmlns:a16="http://schemas.microsoft.com/office/drawing/2014/main" id="{60643937-C7A8-48BD-BA41-55FC393230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9227" y="3014111"/>
            <a:ext cx="1194210" cy="1074789"/>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Related image">
            <a:extLst>
              <a:ext uri="{FF2B5EF4-FFF2-40B4-BE49-F238E27FC236}">
                <a16:creationId xmlns:a16="http://schemas.microsoft.com/office/drawing/2014/main" id="{0D42FE31-94CB-414E-BBAA-1E0ECD929B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0972" y="3207376"/>
            <a:ext cx="688258" cy="68825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A1818F07-C5FD-4E36-8A7C-5C41C270A9FA}"/>
              </a:ext>
            </a:extLst>
          </p:cNvPr>
          <p:cNvSpPr/>
          <p:nvPr/>
        </p:nvSpPr>
        <p:spPr bwMode="gray">
          <a:xfrm>
            <a:off x="4137518" y="2125983"/>
            <a:ext cx="3011029" cy="2162786"/>
          </a:xfrm>
          <a:prstGeom prst="rect">
            <a:avLst/>
          </a:prstGeom>
          <a:solidFill>
            <a:schemeClr val="tx2">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solidFill>
                  <a:schemeClr val="bg1"/>
                </a:solidFill>
              </a:rPr>
              <a:t>Containers</a:t>
            </a:r>
          </a:p>
        </p:txBody>
      </p:sp>
      <p:grpSp>
        <p:nvGrpSpPr>
          <p:cNvPr id="30" name="Group 29">
            <a:extLst>
              <a:ext uri="{FF2B5EF4-FFF2-40B4-BE49-F238E27FC236}">
                <a16:creationId xmlns:a16="http://schemas.microsoft.com/office/drawing/2014/main" id="{AC9335EC-1584-4B0F-A924-AAA56671B140}"/>
              </a:ext>
            </a:extLst>
          </p:cNvPr>
          <p:cNvGrpSpPr/>
          <p:nvPr/>
        </p:nvGrpSpPr>
        <p:grpSpPr>
          <a:xfrm>
            <a:off x="4127893" y="4348176"/>
            <a:ext cx="3011030" cy="1544057"/>
            <a:chOff x="7227227" y="4452195"/>
            <a:chExt cx="3352057" cy="1266020"/>
          </a:xfrm>
        </p:grpSpPr>
        <p:grpSp>
          <p:nvGrpSpPr>
            <p:cNvPr id="31" name="Group 30">
              <a:extLst>
                <a:ext uri="{FF2B5EF4-FFF2-40B4-BE49-F238E27FC236}">
                  <a16:creationId xmlns:a16="http://schemas.microsoft.com/office/drawing/2014/main" id="{EAFA026F-846B-4F26-983C-E93E9A568BA1}"/>
                </a:ext>
              </a:extLst>
            </p:cNvPr>
            <p:cNvGrpSpPr/>
            <p:nvPr/>
          </p:nvGrpSpPr>
          <p:grpSpPr>
            <a:xfrm>
              <a:off x="7227227" y="4452195"/>
              <a:ext cx="3352057" cy="818605"/>
              <a:chOff x="7244643" y="4452195"/>
              <a:chExt cx="3352057" cy="818605"/>
            </a:xfrm>
          </p:grpSpPr>
          <p:sp>
            <p:nvSpPr>
              <p:cNvPr id="33" name="Rectangle 32">
                <a:extLst>
                  <a:ext uri="{FF2B5EF4-FFF2-40B4-BE49-F238E27FC236}">
                    <a16:creationId xmlns:a16="http://schemas.microsoft.com/office/drawing/2014/main" id="{186BB79F-582F-4D85-AD9D-FC3519F2E9F8}"/>
                  </a:ext>
                </a:extLst>
              </p:cNvPr>
              <p:cNvSpPr/>
              <p:nvPr/>
            </p:nvSpPr>
            <p:spPr>
              <a:xfrm>
                <a:off x="7244644" y="4918103"/>
                <a:ext cx="3352056" cy="352697"/>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Hardware</a:t>
                </a:r>
              </a:p>
            </p:txBody>
          </p:sp>
          <p:sp>
            <p:nvSpPr>
              <p:cNvPr id="34" name="Rectangle 33">
                <a:extLst>
                  <a:ext uri="{FF2B5EF4-FFF2-40B4-BE49-F238E27FC236}">
                    <a16:creationId xmlns:a16="http://schemas.microsoft.com/office/drawing/2014/main" id="{4C0645E4-7103-4DB5-91D8-CF409FC9157E}"/>
                  </a:ext>
                </a:extLst>
              </p:cNvPr>
              <p:cNvSpPr/>
              <p:nvPr/>
            </p:nvSpPr>
            <p:spPr>
              <a:xfrm>
                <a:off x="7244643" y="4452195"/>
                <a:ext cx="3352056" cy="352697"/>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Operating System</a:t>
                </a:r>
              </a:p>
            </p:txBody>
          </p:sp>
        </p:grpSp>
        <p:sp>
          <p:nvSpPr>
            <p:cNvPr id="32" name="TextBox 31">
              <a:extLst>
                <a:ext uri="{FF2B5EF4-FFF2-40B4-BE49-F238E27FC236}">
                  <a16:creationId xmlns:a16="http://schemas.microsoft.com/office/drawing/2014/main" id="{FEBE6C45-A728-4943-AF4A-64CA724A5CAA}"/>
                </a:ext>
              </a:extLst>
            </p:cNvPr>
            <p:cNvSpPr txBox="1"/>
            <p:nvPr/>
          </p:nvSpPr>
          <p:spPr>
            <a:xfrm>
              <a:off x="7454065" y="5418838"/>
              <a:ext cx="2468880" cy="299377"/>
            </a:xfrm>
            <a:prstGeom prst="rect">
              <a:avLst/>
            </a:prstGeom>
            <a:noFill/>
          </p:spPr>
          <p:txBody>
            <a:bodyPr wrap="square" lIns="0" tIns="0" rIns="0" bIns="0" rtlCol="0" anchor="t">
              <a:noAutofit/>
            </a:bodyPr>
            <a:lstStyle/>
            <a:p>
              <a:pPr algn="ctr">
                <a:lnSpc>
                  <a:spcPct val="90000"/>
                </a:lnSpc>
              </a:pPr>
              <a:r>
                <a:rPr lang="en-US" sz="2000" b="1" dirty="0">
                  <a:solidFill>
                    <a:srgbClr val="5F5F5F"/>
                  </a:solidFill>
                </a:rPr>
                <a:t>Host/Node-2</a:t>
              </a:r>
            </a:p>
          </p:txBody>
        </p:sp>
      </p:grpSp>
      <p:pic>
        <p:nvPicPr>
          <p:cNvPr id="35" name="Picture 2" descr="Image result for apache icon">
            <a:extLst>
              <a:ext uri="{FF2B5EF4-FFF2-40B4-BE49-F238E27FC236}">
                <a16:creationId xmlns:a16="http://schemas.microsoft.com/office/drawing/2014/main" id="{59062501-D3EF-4F2F-905F-6F4234CCE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805" y="3271633"/>
            <a:ext cx="365457" cy="64571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ruby icon">
            <a:extLst>
              <a:ext uri="{FF2B5EF4-FFF2-40B4-BE49-F238E27FC236}">
                <a16:creationId xmlns:a16="http://schemas.microsoft.com/office/drawing/2014/main" id="{99BECD9F-AD51-448A-B709-250AA6AB8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731" y="2362573"/>
            <a:ext cx="645716" cy="64571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Related image">
            <a:extLst>
              <a:ext uri="{FF2B5EF4-FFF2-40B4-BE49-F238E27FC236}">
                <a16:creationId xmlns:a16="http://schemas.microsoft.com/office/drawing/2014/main" id="{F5813C6B-16BE-478C-B8BF-AEF4FBB33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1895" y="2362573"/>
            <a:ext cx="645716" cy="6457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Related image">
            <a:extLst>
              <a:ext uri="{FF2B5EF4-FFF2-40B4-BE49-F238E27FC236}">
                <a16:creationId xmlns:a16="http://schemas.microsoft.com/office/drawing/2014/main" id="{2B3A255F-90D5-4F03-B956-74B5F5A720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665" y="2338230"/>
            <a:ext cx="694403" cy="69440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8" descr="Image result for java icon">
            <a:extLst>
              <a:ext uri="{FF2B5EF4-FFF2-40B4-BE49-F238E27FC236}">
                <a16:creationId xmlns:a16="http://schemas.microsoft.com/office/drawing/2014/main" id="{6EFB3499-589F-4E05-92E8-79FD54A763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6641" y="3122543"/>
            <a:ext cx="943897" cy="9438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descr="Image result for php icon">
            <a:extLst>
              <a:ext uri="{FF2B5EF4-FFF2-40B4-BE49-F238E27FC236}">
                <a16:creationId xmlns:a16="http://schemas.microsoft.com/office/drawing/2014/main" id="{8B746420-244C-435C-B3D6-FF59857683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9202" y="2338230"/>
            <a:ext cx="694403" cy="6944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6" descr="Related image">
            <a:extLst>
              <a:ext uri="{FF2B5EF4-FFF2-40B4-BE49-F238E27FC236}">
                <a16:creationId xmlns:a16="http://schemas.microsoft.com/office/drawing/2014/main" id="{8F51172A-A5D5-4747-86D9-5EF87ED9C0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1065" y="3057097"/>
            <a:ext cx="1194210" cy="10747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8" descr="Related image">
            <a:extLst>
              <a:ext uri="{FF2B5EF4-FFF2-40B4-BE49-F238E27FC236}">
                <a16:creationId xmlns:a16="http://schemas.microsoft.com/office/drawing/2014/main" id="{086888BA-1184-44B6-88D2-1A24BA5F75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2810" y="3250362"/>
            <a:ext cx="688258" cy="68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7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75000"/>
              </a:schemeClr>
            </a:gs>
            <a:gs pos="37000">
              <a:schemeClr val="bg2">
                <a:lumMod val="60000"/>
                <a:lumOff val="40000"/>
              </a:schemeClr>
            </a:gs>
            <a:gs pos="55000">
              <a:schemeClr val="tx1"/>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F154DA-9E54-4087-B5D1-3E3BBF324F9C}"/>
              </a:ext>
            </a:extLst>
          </p:cNvPr>
          <p:cNvSpPr>
            <a:spLocks noGrp="1"/>
          </p:cNvSpPr>
          <p:nvPr>
            <p:ph type="ftr" sz="quarter" idx="14"/>
          </p:nvPr>
        </p:nvSpPr>
        <p:spPr/>
        <p:txBody>
          <a:bodyPr vert="horz" lIns="91440" tIns="45720" rIns="91440" bIns="45720" rtlCol="0" anchor="ctr">
            <a:normAutofit fontScale="62500" lnSpcReduction="20000"/>
          </a:bodyPr>
          <a:lstStyle/>
          <a:p>
            <a:pPr>
              <a:spcAft>
                <a:spcPts val="600"/>
              </a:spcAft>
            </a:pPr>
            <a:r>
              <a:rPr lang="en-US" sz="1100" kern="1200">
                <a:solidFill>
                  <a:schemeClr val="bg1">
                    <a:alpha val="80000"/>
                  </a:schemeClr>
                </a:solidFill>
                <a:latin typeface="+mn-lt"/>
                <a:ea typeface="+mn-ea"/>
                <a:cs typeface="+mn-cs"/>
              </a:rPr>
              <a:t>Copyright © 2019 Oracle and/or its affiliates.</a:t>
            </a:r>
          </a:p>
        </p:txBody>
      </p:sp>
      <p:sp>
        <p:nvSpPr>
          <p:cNvPr id="31" name="Title 30">
            <a:extLst>
              <a:ext uri="{FF2B5EF4-FFF2-40B4-BE49-F238E27FC236}">
                <a16:creationId xmlns:a16="http://schemas.microsoft.com/office/drawing/2014/main" id="{65C89D99-842C-A74F-BC88-1150E2C8586E}"/>
              </a:ext>
            </a:extLst>
          </p:cNvPr>
          <p:cNvSpPr>
            <a:spLocks noGrp="1"/>
          </p:cNvSpPr>
          <p:nvPr>
            <p:ph type="title"/>
          </p:nvPr>
        </p:nvSpPr>
        <p:spPr/>
        <p:txBody>
          <a:bodyPr/>
          <a:lstStyle/>
          <a:p>
            <a:r>
              <a:rPr lang="en-US" dirty="0"/>
              <a:t>Kubernetes</a:t>
            </a:r>
          </a:p>
        </p:txBody>
      </p:sp>
      <p:sp>
        <p:nvSpPr>
          <p:cNvPr id="36" name="Text Placeholder 35">
            <a:extLst>
              <a:ext uri="{FF2B5EF4-FFF2-40B4-BE49-F238E27FC236}">
                <a16:creationId xmlns:a16="http://schemas.microsoft.com/office/drawing/2014/main" id="{BB075BBD-2753-2645-AD28-2E99FD2AB042}"/>
              </a:ext>
            </a:extLst>
          </p:cNvPr>
          <p:cNvSpPr>
            <a:spLocks noGrp="1"/>
          </p:cNvSpPr>
          <p:nvPr>
            <p:ph type="body" sz="quarter" idx="15"/>
          </p:nvPr>
        </p:nvSpPr>
        <p:spPr/>
        <p:txBody>
          <a:bodyPr/>
          <a:lstStyle/>
          <a:p>
            <a:r>
              <a:rPr lang="en-HK" b="0" dirty="0"/>
              <a:t>Production-Grade Container Orchestration</a:t>
            </a:r>
          </a:p>
          <a:p>
            <a:endParaRPr lang="en-US" dirty="0"/>
          </a:p>
        </p:txBody>
      </p:sp>
      <p:sp>
        <p:nvSpPr>
          <p:cNvPr id="37" name="Text Placeholder 36">
            <a:extLst>
              <a:ext uri="{FF2B5EF4-FFF2-40B4-BE49-F238E27FC236}">
                <a16:creationId xmlns:a16="http://schemas.microsoft.com/office/drawing/2014/main" id="{132F06E1-0D99-C94E-8979-96E6484EDB77}"/>
              </a:ext>
            </a:extLst>
          </p:cNvPr>
          <p:cNvSpPr>
            <a:spLocks noGrp="1"/>
          </p:cNvSpPr>
          <p:nvPr>
            <p:ph type="body" sz="quarter" idx="16"/>
          </p:nvPr>
        </p:nvSpPr>
        <p:spPr>
          <a:xfrm>
            <a:off x="531956" y="2306517"/>
            <a:ext cx="5564043" cy="3752128"/>
          </a:xfrm>
        </p:spPr>
        <p:txBody>
          <a:bodyPr>
            <a:normAutofit/>
          </a:bodyPr>
          <a:lstStyle/>
          <a:p>
            <a:r>
              <a:rPr lang="en-US" sz="2000" b="1" dirty="0">
                <a:solidFill>
                  <a:schemeClr val="tx1"/>
                </a:solidFill>
              </a:rPr>
              <a:t>An open-source platform for managing containerized apps in production</a:t>
            </a:r>
          </a:p>
          <a:p>
            <a:r>
              <a:rPr lang="en-HK" sz="2000" dirty="0">
                <a:solidFill>
                  <a:schemeClr val="tx1"/>
                </a:solidFill>
              </a:rPr>
              <a:t>Automated container deployment, scaling, and management</a:t>
            </a:r>
            <a:endParaRPr lang="en-HK" dirty="0">
              <a:solidFill>
                <a:schemeClr val="tx1"/>
              </a:solidFill>
            </a:endParaRPr>
          </a:p>
          <a:p>
            <a:endParaRPr lang="en-US" sz="2000" b="1" dirty="0">
              <a:solidFill>
                <a:schemeClr val="tx1"/>
              </a:solidFill>
            </a:endParaRPr>
          </a:p>
        </p:txBody>
      </p:sp>
      <p:pic>
        <p:nvPicPr>
          <p:cNvPr id="8" name="Content Placeholder 28" descr="A close up of a sign&#10;&#10;Description generated with very high confidence">
            <a:extLst>
              <a:ext uri="{FF2B5EF4-FFF2-40B4-BE49-F238E27FC236}">
                <a16:creationId xmlns:a16="http://schemas.microsoft.com/office/drawing/2014/main" id="{699E1461-C6DA-2B46-B24D-0FE6CD072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8147" y="548640"/>
            <a:ext cx="4047843" cy="3940105"/>
          </a:xfrm>
          <a:prstGeom prst="rect">
            <a:avLst/>
          </a:prstGeom>
        </p:spPr>
      </p:pic>
    </p:spTree>
    <p:extLst>
      <p:ext uri="{BB962C8B-B14F-4D97-AF65-F5344CB8AC3E}">
        <p14:creationId xmlns:p14="http://schemas.microsoft.com/office/powerpoint/2010/main" val="200423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2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 calcmode="lin" valueType="num">
                                      <p:cBhvr additive="base">
                                        <p:cTn id="12" dur="20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3" dur="2000" fill="hold"/>
                                        <p:tgtEl>
                                          <p:spTgt spid="3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962136C-3149-4B80-8434-E8BDCAE4A0D0}"/>
              </a:ext>
            </a:extLst>
          </p:cNvPr>
          <p:cNvGrpSpPr/>
          <p:nvPr/>
        </p:nvGrpSpPr>
        <p:grpSpPr>
          <a:xfrm>
            <a:off x="1755053" y="2123757"/>
            <a:ext cx="10235381" cy="4026309"/>
            <a:chOff x="1607585" y="1828800"/>
            <a:chExt cx="8003442" cy="3465871"/>
          </a:xfrm>
          <a:solidFill>
            <a:schemeClr val="bg2">
              <a:lumMod val="90000"/>
            </a:schemeClr>
          </a:solidFill>
        </p:grpSpPr>
        <p:sp>
          <p:nvSpPr>
            <p:cNvPr id="38" name="Oval 37">
              <a:extLst>
                <a:ext uri="{FF2B5EF4-FFF2-40B4-BE49-F238E27FC236}">
                  <a16:creationId xmlns:a16="http://schemas.microsoft.com/office/drawing/2014/main" id="{3410D284-2CA2-44E1-A217-3611BD778E14}"/>
                </a:ext>
              </a:extLst>
            </p:cNvPr>
            <p:cNvSpPr/>
            <p:nvPr/>
          </p:nvSpPr>
          <p:spPr>
            <a:xfrm>
              <a:off x="1607585" y="1828800"/>
              <a:ext cx="8003442" cy="3465871"/>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079DED72-07C9-4E80-9F6B-E522A4D569F0}"/>
                </a:ext>
              </a:extLst>
            </p:cNvPr>
            <p:cNvSpPr/>
            <p:nvPr/>
          </p:nvSpPr>
          <p:spPr>
            <a:xfrm>
              <a:off x="8124113" y="3346064"/>
              <a:ext cx="832404" cy="36512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a:t>Environment</a:t>
              </a:r>
            </a:p>
          </p:txBody>
        </p:sp>
        <p:sp>
          <p:nvSpPr>
            <p:cNvPr id="40" name="TextBox 39">
              <a:extLst>
                <a:ext uri="{FF2B5EF4-FFF2-40B4-BE49-F238E27FC236}">
                  <a16:creationId xmlns:a16="http://schemas.microsoft.com/office/drawing/2014/main" id="{9DC6BF49-DCE1-4CBD-A5C8-2A4CBDEE3518}"/>
                </a:ext>
              </a:extLst>
            </p:cNvPr>
            <p:cNvSpPr txBox="1"/>
            <p:nvPr/>
          </p:nvSpPr>
          <p:spPr>
            <a:xfrm>
              <a:off x="8117171" y="2927270"/>
              <a:ext cx="1087992" cy="307777"/>
            </a:xfrm>
            <a:prstGeom prst="rect">
              <a:avLst/>
            </a:prstGeom>
            <a:grpFill/>
          </p:spPr>
          <p:txBody>
            <a:bodyPr wrap="square" rtlCol="0">
              <a:spAutoFit/>
            </a:bodyPr>
            <a:lstStyle/>
            <a:p>
              <a:pPr algn="l"/>
              <a:r>
                <a:rPr lang="en-US" sz="1400" b="1" dirty="0">
                  <a:latin typeface="Segoe Print" panose="02000600000000000000" pitchFamily="2" charset="0"/>
                  <a:cs typeface="Vijaya" panose="020B0502040204020203" pitchFamily="18" charset="0"/>
                </a:rPr>
                <a:t>Chat Ops</a:t>
              </a:r>
            </a:p>
          </p:txBody>
        </p:sp>
        <p:sp>
          <p:nvSpPr>
            <p:cNvPr id="41" name="TextBox 40">
              <a:extLst>
                <a:ext uri="{FF2B5EF4-FFF2-40B4-BE49-F238E27FC236}">
                  <a16:creationId xmlns:a16="http://schemas.microsoft.com/office/drawing/2014/main" id="{DC8AE6A3-60E1-4D70-B395-A984ABBE1694}"/>
                </a:ext>
              </a:extLst>
            </p:cNvPr>
            <p:cNvSpPr txBox="1"/>
            <p:nvPr/>
          </p:nvSpPr>
          <p:spPr>
            <a:xfrm>
              <a:off x="8117171" y="3840894"/>
              <a:ext cx="1052037" cy="307777"/>
            </a:xfrm>
            <a:prstGeom prst="rect">
              <a:avLst/>
            </a:prstGeom>
            <a:grpFill/>
          </p:spPr>
          <p:txBody>
            <a:bodyPr wrap="square" rtlCol="0">
              <a:spAutoFit/>
            </a:bodyPr>
            <a:lstStyle/>
            <a:p>
              <a:pPr algn="l"/>
              <a:r>
                <a:rPr lang="en-US" sz="1400" b="1" dirty="0">
                  <a:latin typeface="Segoe Print" panose="02000600000000000000" pitchFamily="2" charset="0"/>
                  <a:cs typeface="Vijaya" panose="020B0502040204020203" pitchFamily="18" charset="0"/>
                </a:rPr>
                <a:t>Minikube</a:t>
              </a:r>
            </a:p>
          </p:txBody>
        </p:sp>
        <p:sp>
          <p:nvSpPr>
            <p:cNvPr id="42" name="TextBox 41">
              <a:extLst>
                <a:ext uri="{FF2B5EF4-FFF2-40B4-BE49-F238E27FC236}">
                  <a16:creationId xmlns:a16="http://schemas.microsoft.com/office/drawing/2014/main" id="{DEC7F8B2-1F36-4215-973F-8F3D3BBFFCEA}"/>
                </a:ext>
              </a:extLst>
            </p:cNvPr>
            <p:cNvSpPr txBox="1"/>
            <p:nvPr/>
          </p:nvSpPr>
          <p:spPr>
            <a:xfrm>
              <a:off x="7705713" y="4239042"/>
              <a:ext cx="1052037" cy="264936"/>
            </a:xfrm>
            <a:prstGeom prst="rect">
              <a:avLst/>
            </a:prstGeom>
            <a:grpFill/>
          </p:spPr>
          <p:txBody>
            <a:bodyPr wrap="square" rtlCol="0">
              <a:spAutoFit/>
            </a:bodyPr>
            <a:lstStyle/>
            <a:p>
              <a:pPr algn="l"/>
              <a:r>
                <a:rPr lang="en-US" sz="1400" b="1" dirty="0">
                  <a:latin typeface="Segoe Print" panose="02000600000000000000" pitchFamily="2" charset="0"/>
                  <a:cs typeface="Vijaya" panose="020B0502040204020203" pitchFamily="18" charset="0"/>
                </a:rPr>
                <a:t>MicroK8S</a:t>
              </a:r>
            </a:p>
          </p:txBody>
        </p:sp>
        <p:sp>
          <p:nvSpPr>
            <p:cNvPr id="43" name="TextBox 42">
              <a:extLst>
                <a:ext uri="{FF2B5EF4-FFF2-40B4-BE49-F238E27FC236}">
                  <a16:creationId xmlns:a16="http://schemas.microsoft.com/office/drawing/2014/main" id="{BDD90C97-0EF1-4C95-9F98-9299A29B8D17}"/>
                </a:ext>
              </a:extLst>
            </p:cNvPr>
            <p:cNvSpPr txBox="1"/>
            <p:nvPr/>
          </p:nvSpPr>
          <p:spPr>
            <a:xfrm>
              <a:off x="7370942" y="4586579"/>
              <a:ext cx="693171" cy="307777"/>
            </a:xfrm>
            <a:prstGeom prst="rect">
              <a:avLst/>
            </a:prstGeom>
            <a:grpFill/>
          </p:spPr>
          <p:txBody>
            <a:bodyPr wrap="square" rtlCol="0">
              <a:spAutoFit/>
            </a:bodyPr>
            <a:lstStyle/>
            <a:p>
              <a:pPr algn="l"/>
              <a:r>
                <a:rPr lang="en-US" sz="1400" b="1" dirty="0">
                  <a:latin typeface="Segoe Print" panose="02000600000000000000" pitchFamily="2" charset="0"/>
                  <a:cs typeface="Vijaya" panose="020B0502040204020203" pitchFamily="18" charset="0"/>
                </a:rPr>
                <a:t>Kops</a:t>
              </a:r>
            </a:p>
          </p:txBody>
        </p:sp>
        <p:sp>
          <p:nvSpPr>
            <p:cNvPr id="44" name="TextBox 43">
              <a:extLst>
                <a:ext uri="{FF2B5EF4-FFF2-40B4-BE49-F238E27FC236}">
                  <a16:creationId xmlns:a16="http://schemas.microsoft.com/office/drawing/2014/main" id="{2CCB1272-761E-4C4F-9CD9-DB48F65E5B5E}"/>
                </a:ext>
              </a:extLst>
            </p:cNvPr>
            <p:cNvSpPr txBox="1"/>
            <p:nvPr/>
          </p:nvSpPr>
          <p:spPr>
            <a:xfrm>
              <a:off x="7718374" y="2597646"/>
              <a:ext cx="982309" cy="307777"/>
            </a:xfrm>
            <a:prstGeom prst="rect">
              <a:avLst/>
            </a:prstGeom>
            <a:grpFill/>
          </p:spPr>
          <p:txBody>
            <a:bodyPr wrap="square" rtlCol="0">
              <a:spAutoFit/>
            </a:bodyPr>
            <a:lstStyle/>
            <a:p>
              <a:pPr algn="l"/>
              <a:r>
                <a:rPr lang="en-US" sz="1400" b="1" dirty="0">
                  <a:latin typeface="Segoe Print" panose="02000600000000000000" pitchFamily="2" charset="0"/>
                  <a:cs typeface="Vijaya" panose="020B0502040204020203" pitchFamily="18" charset="0"/>
                </a:rPr>
                <a:t>CI/CD</a:t>
              </a:r>
            </a:p>
          </p:txBody>
        </p:sp>
        <p:sp>
          <p:nvSpPr>
            <p:cNvPr id="45" name="TextBox 44">
              <a:extLst>
                <a:ext uri="{FF2B5EF4-FFF2-40B4-BE49-F238E27FC236}">
                  <a16:creationId xmlns:a16="http://schemas.microsoft.com/office/drawing/2014/main" id="{3419AC7B-76DD-4E27-9BFB-829D8C189784}"/>
                </a:ext>
              </a:extLst>
            </p:cNvPr>
            <p:cNvSpPr txBox="1"/>
            <p:nvPr/>
          </p:nvSpPr>
          <p:spPr>
            <a:xfrm>
              <a:off x="7181093" y="2259379"/>
              <a:ext cx="982309" cy="307777"/>
            </a:xfrm>
            <a:prstGeom prst="rect">
              <a:avLst/>
            </a:prstGeom>
            <a:grpFill/>
          </p:spPr>
          <p:txBody>
            <a:bodyPr wrap="square" rtlCol="0">
              <a:spAutoFit/>
            </a:bodyPr>
            <a:lstStyle/>
            <a:p>
              <a:pPr algn="l"/>
              <a:r>
                <a:rPr lang="en-US" sz="1400" b="1" dirty="0">
                  <a:latin typeface="Segoe Print" panose="02000600000000000000" pitchFamily="2" charset="0"/>
                  <a:cs typeface="Vijaya" panose="020B0502040204020203" pitchFamily="18" charset="0"/>
                </a:rPr>
                <a:t>DevOps</a:t>
              </a:r>
            </a:p>
          </p:txBody>
        </p:sp>
      </p:grpSp>
      <p:grpSp>
        <p:nvGrpSpPr>
          <p:cNvPr id="36" name="Group 35">
            <a:extLst>
              <a:ext uri="{FF2B5EF4-FFF2-40B4-BE49-F238E27FC236}">
                <a16:creationId xmlns:a16="http://schemas.microsoft.com/office/drawing/2014/main" id="{41431771-A03E-4B7B-9E33-751BE604A1DE}"/>
              </a:ext>
            </a:extLst>
          </p:cNvPr>
          <p:cNvGrpSpPr/>
          <p:nvPr/>
        </p:nvGrpSpPr>
        <p:grpSpPr>
          <a:xfrm>
            <a:off x="1902548" y="2389228"/>
            <a:ext cx="8003442" cy="3465871"/>
            <a:chOff x="1607585" y="1828800"/>
            <a:chExt cx="8003442" cy="3465871"/>
          </a:xfrm>
        </p:grpSpPr>
        <p:sp>
          <p:nvSpPr>
            <p:cNvPr id="31" name="Oval 30">
              <a:extLst>
                <a:ext uri="{FF2B5EF4-FFF2-40B4-BE49-F238E27FC236}">
                  <a16:creationId xmlns:a16="http://schemas.microsoft.com/office/drawing/2014/main" id="{776D7990-77BB-439F-A902-2B63923C877F}"/>
                </a:ext>
              </a:extLst>
            </p:cNvPr>
            <p:cNvSpPr/>
            <p:nvPr/>
          </p:nvSpPr>
          <p:spPr>
            <a:xfrm>
              <a:off x="1607585" y="1828800"/>
              <a:ext cx="8003442" cy="3465871"/>
            </a:xfrm>
            <a:prstGeom prst="ellipse">
              <a:avLst/>
            </a:prstGeom>
            <a:solidFill>
              <a:srgbClr val="F5DC9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FB981BFA-A963-4989-8835-5D3D8F53E646}"/>
                </a:ext>
              </a:extLst>
            </p:cNvPr>
            <p:cNvSpPr/>
            <p:nvPr/>
          </p:nvSpPr>
          <p:spPr>
            <a:xfrm>
              <a:off x="8066453" y="3358382"/>
              <a:ext cx="1238865" cy="36512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a:t>Interface</a:t>
              </a:r>
            </a:p>
          </p:txBody>
        </p:sp>
        <p:sp>
          <p:nvSpPr>
            <p:cNvPr id="33" name="TextBox 32">
              <a:extLst>
                <a:ext uri="{FF2B5EF4-FFF2-40B4-BE49-F238E27FC236}">
                  <a16:creationId xmlns:a16="http://schemas.microsoft.com/office/drawing/2014/main" id="{C9E8365C-E524-4778-B895-42543E1337A5}"/>
                </a:ext>
              </a:extLst>
            </p:cNvPr>
            <p:cNvSpPr txBox="1"/>
            <p:nvPr/>
          </p:nvSpPr>
          <p:spPr>
            <a:xfrm>
              <a:off x="7954313" y="2838402"/>
              <a:ext cx="894719" cy="307777"/>
            </a:xfrm>
            <a:prstGeom prst="rect">
              <a:avLst/>
            </a:prstGeom>
            <a:solidFill>
              <a:srgbClr val="F5DC92"/>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kubectl</a:t>
              </a:r>
            </a:p>
          </p:txBody>
        </p:sp>
        <p:sp>
          <p:nvSpPr>
            <p:cNvPr id="34" name="TextBox 33">
              <a:extLst>
                <a:ext uri="{FF2B5EF4-FFF2-40B4-BE49-F238E27FC236}">
                  <a16:creationId xmlns:a16="http://schemas.microsoft.com/office/drawing/2014/main" id="{E895C760-4E22-4318-B896-E5F781CE08C2}"/>
                </a:ext>
              </a:extLst>
            </p:cNvPr>
            <p:cNvSpPr txBox="1"/>
            <p:nvPr/>
          </p:nvSpPr>
          <p:spPr>
            <a:xfrm>
              <a:off x="7954313" y="3840894"/>
              <a:ext cx="747236" cy="307777"/>
            </a:xfrm>
            <a:prstGeom prst="rect">
              <a:avLst/>
            </a:prstGeom>
            <a:solidFill>
              <a:srgbClr val="F5DC92"/>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helm</a:t>
              </a:r>
            </a:p>
          </p:txBody>
        </p:sp>
      </p:grpSp>
      <p:grpSp>
        <p:nvGrpSpPr>
          <p:cNvPr id="29" name="Group 28">
            <a:extLst>
              <a:ext uri="{FF2B5EF4-FFF2-40B4-BE49-F238E27FC236}">
                <a16:creationId xmlns:a16="http://schemas.microsoft.com/office/drawing/2014/main" id="{596ABDA6-BD5B-44CE-B0BC-152DE5182B52}"/>
              </a:ext>
            </a:extLst>
          </p:cNvPr>
          <p:cNvGrpSpPr/>
          <p:nvPr/>
        </p:nvGrpSpPr>
        <p:grpSpPr>
          <a:xfrm>
            <a:off x="2050033" y="2652449"/>
            <a:ext cx="6076324" cy="2934929"/>
            <a:chOff x="1755070" y="2092021"/>
            <a:chExt cx="6076324" cy="2934929"/>
          </a:xfrm>
        </p:grpSpPr>
        <p:sp>
          <p:nvSpPr>
            <p:cNvPr id="25" name="Oval 24">
              <a:extLst>
                <a:ext uri="{FF2B5EF4-FFF2-40B4-BE49-F238E27FC236}">
                  <a16:creationId xmlns:a16="http://schemas.microsoft.com/office/drawing/2014/main" id="{FA71B57C-236C-49C2-A649-AA7997A894BC}"/>
                </a:ext>
              </a:extLst>
            </p:cNvPr>
            <p:cNvSpPr/>
            <p:nvPr/>
          </p:nvSpPr>
          <p:spPr>
            <a:xfrm>
              <a:off x="1755070" y="2092021"/>
              <a:ext cx="6076324" cy="2934929"/>
            </a:xfrm>
            <a:prstGeom prst="ellipse">
              <a:avLst/>
            </a:prstGeom>
            <a:solidFill>
              <a:schemeClr val="accent5">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C7F5D48-BAE2-4D20-A357-8238212289BF}"/>
                </a:ext>
              </a:extLst>
            </p:cNvPr>
            <p:cNvSpPr/>
            <p:nvPr/>
          </p:nvSpPr>
          <p:spPr>
            <a:xfrm>
              <a:off x="6075415" y="3400833"/>
              <a:ext cx="1238865" cy="36512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a:t>Management</a:t>
              </a:r>
            </a:p>
          </p:txBody>
        </p:sp>
        <p:sp>
          <p:nvSpPr>
            <p:cNvPr id="27" name="TextBox 26">
              <a:extLst>
                <a:ext uri="{FF2B5EF4-FFF2-40B4-BE49-F238E27FC236}">
                  <a16:creationId xmlns:a16="http://schemas.microsoft.com/office/drawing/2014/main" id="{41AEDC35-1874-4C29-9201-934AFCB43F1C}"/>
                </a:ext>
              </a:extLst>
            </p:cNvPr>
            <p:cNvSpPr txBox="1"/>
            <p:nvPr/>
          </p:nvSpPr>
          <p:spPr>
            <a:xfrm>
              <a:off x="5963275" y="2836609"/>
              <a:ext cx="1238864" cy="307777"/>
            </a:xfrm>
            <a:prstGeom prst="rect">
              <a:avLst/>
            </a:prstGeom>
            <a:solidFill>
              <a:schemeClr val="accent5">
                <a:lumMod val="20000"/>
                <a:lumOff val="80000"/>
              </a:schemeClr>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Compliance</a:t>
              </a:r>
            </a:p>
          </p:txBody>
        </p:sp>
        <p:sp>
          <p:nvSpPr>
            <p:cNvPr id="28" name="TextBox 27">
              <a:extLst>
                <a:ext uri="{FF2B5EF4-FFF2-40B4-BE49-F238E27FC236}">
                  <a16:creationId xmlns:a16="http://schemas.microsoft.com/office/drawing/2014/main" id="{8E580AD3-3243-4733-94EB-45BF9A5C2D81}"/>
                </a:ext>
              </a:extLst>
            </p:cNvPr>
            <p:cNvSpPr txBox="1"/>
            <p:nvPr/>
          </p:nvSpPr>
          <p:spPr>
            <a:xfrm>
              <a:off x="5801046" y="4045573"/>
              <a:ext cx="1484667" cy="307777"/>
            </a:xfrm>
            <a:prstGeom prst="rect">
              <a:avLst/>
            </a:prstGeom>
            <a:solidFill>
              <a:schemeClr val="accent5">
                <a:lumMod val="20000"/>
                <a:lumOff val="80000"/>
              </a:schemeClr>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Authorization</a:t>
              </a:r>
            </a:p>
          </p:txBody>
        </p:sp>
      </p:grpSp>
      <p:grpSp>
        <p:nvGrpSpPr>
          <p:cNvPr id="35" name="Group 34">
            <a:extLst>
              <a:ext uri="{FF2B5EF4-FFF2-40B4-BE49-F238E27FC236}">
                <a16:creationId xmlns:a16="http://schemas.microsoft.com/office/drawing/2014/main" id="{8CE6280E-ED82-4A61-B35E-9D5E84EC17E8}"/>
              </a:ext>
            </a:extLst>
          </p:cNvPr>
          <p:cNvGrpSpPr/>
          <p:nvPr/>
        </p:nvGrpSpPr>
        <p:grpSpPr>
          <a:xfrm>
            <a:off x="2271244" y="2948752"/>
            <a:ext cx="3792589" cy="2345910"/>
            <a:chOff x="1976281" y="2388324"/>
            <a:chExt cx="3792589" cy="2345910"/>
          </a:xfrm>
        </p:grpSpPr>
        <p:sp>
          <p:nvSpPr>
            <p:cNvPr id="22" name="Oval 21">
              <a:extLst>
                <a:ext uri="{FF2B5EF4-FFF2-40B4-BE49-F238E27FC236}">
                  <a16:creationId xmlns:a16="http://schemas.microsoft.com/office/drawing/2014/main" id="{728A5364-2D93-4116-BFF3-528C12E27DAD}"/>
                </a:ext>
              </a:extLst>
            </p:cNvPr>
            <p:cNvSpPr/>
            <p:nvPr/>
          </p:nvSpPr>
          <p:spPr>
            <a:xfrm>
              <a:off x="1976281" y="2388324"/>
              <a:ext cx="3792589" cy="2345910"/>
            </a:xfrm>
            <a:prstGeom prst="ellipse">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64064A5-8E16-4247-A2A6-6DBC1D02632D}"/>
                </a:ext>
              </a:extLst>
            </p:cNvPr>
            <p:cNvSpPr txBox="1"/>
            <p:nvPr/>
          </p:nvSpPr>
          <p:spPr>
            <a:xfrm>
              <a:off x="3893579" y="3023419"/>
              <a:ext cx="1238864" cy="307777"/>
            </a:xfrm>
            <a:prstGeom prst="rect">
              <a:avLst/>
            </a:prstGeom>
            <a:solidFill>
              <a:schemeClr val="accent3"/>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Self Healing</a:t>
              </a:r>
            </a:p>
          </p:txBody>
        </p:sp>
        <p:sp>
          <p:nvSpPr>
            <p:cNvPr id="19" name="TextBox 18">
              <a:extLst>
                <a:ext uri="{FF2B5EF4-FFF2-40B4-BE49-F238E27FC236}">
                  <a16:creationId xmlns:a16="http://schemas.microsoft.com/office/drawing/2014/main" id="{1BCA529E-1E2F-460D-A187-47D2B0459520}"/>
                </a:ext>
              </a:extLst>
            </p:cNvPr>
            <p:cNvSpPr txBox="1"/>
            <p:nvPr/>
          </p:nvSpPr>
          <p:spPr>
            <a:xfrm>
              <a:off x="3333143" y="2707297"/>
              <a:ext cx="1828800" cy="307777"/>
            </a:xfrm>
            <a:prstGeom prst="rect">
              <a:avLst/>
            </a:prstGeom>
            <a:solidFill>
              <a:schemeClr val="accent3"/>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Service Discovery</a:t>
              </a:r>
            </a:p>
          </p:txBody>
        </p:sp>
        <p:sp>
          <p:nvSpPr>
            <p:cNvPr id="20" name="TextBox 19">
              <a:extLst>
                <a:ext uri="{FF2B5EF4-FFF2-40B4-BE49-F238E27FC236}">
                  <a16:creationId xmlns:a16="http://schemas.microsoft.com/office/drawing/2014/main" id="{BD1E5D64-DAE8-46E5-96D1-EB1A44C4086E}"/>
                </a:ext>
              </a:extLst>
            </p:cNvPr>
            <p:cNvSpPr txBox="1"/>
            <p:nvPr/>
          </p:nvSpPr>
          <p:spPr>
            <a:xfrm>
              <a:off x="3819833" y="3988104"/>
              <a:ext cx="1238864" cy="307777"/>
            </a:xfrm>
            <a:prstGeom prst="rect">
              <a:avLst/>
            </a:prstGeom>
            <a:solidFill>
              <a:schemeClr val="accent3"/>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Routing</a:t>
              </a:r>
            </a:p>
          </p:txBody>
        </p:sp>
        <p:sp>
          <p:nvSpPr>
            <p:cNvPr id="21" name="TextBox 20">
              <a:extLst>
                <a:ext uri="{FF2B5EF4-FFF2-40B4-BE49-F238E27FC236}">
                  <a16:creationId xmlns:a16="http://schemas.microsoft.com/office/drawing/2014/main" id="{49563354-790D-4383-A9B0-F57148D63682}"/>
                </a:ext>
              </a:extLst>
            </p:cNvPr>
            <p:cNvSpPr txBox="1"/>
            <p:nvPr/>
          </p:nvSpPr>
          <p:spPr>
            <a:xfrm>
              <a:off x="3156160" y="4283019"/>
              <a:ext cx="1607573" cy="307777"/>
            </a:xfrm>
            <a:prstGeom prst="rect">
              <a:avLst/>
            </a:prstGeom>
            <a:solidFill>
              <a:schemeClr val="accent3"/>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Load Balancing</a:t>
              </a:r>
            </a:p>
          </p:txBody>
        </p:sp>
        <p:sp>
          <p:nvSpPr>
            <p:cNvPr id="17" name="Rectangle: Rounded Corners 16">
              <a:extLst>
                <a:ext uri="{FF2B5EF4-FFF2-40B4-BE49-F238E27FC236}">
                  <a16:creationId xmlns:a16="http://schemas.microsoft.com/office/drawing/2014/main" id="{074DBE0F-CE42-4394-BA64-9DA029481C06}"/>
                </a:ext>
              </a:extLst>
            </p:cNvPr>
            <p:cNvSpPr/>
            <p:nvPr/>
          </p:nvSpPr>
          <p:spPr>
            <a:xfrm>
              <a:off x="3893579" y="3437708"/>
              <a:ext cx="1238865" cy="36512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a:t>The Controller</a:t>
              </a:r>
            </a:p>
          </p:txBody>
        </p:sp>
      </p:grpSp>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a:xfrm>
            <a:off x="768100" y="783036"/>
            <a:ext cx="5295733" cy="844095"/>
          </a:xfrm>
        </p:spPr>
        <p:txBody>
          <a:bodyPr>
            <a:normAutofit fontScale="90000"/>
          </a:bodyPr>
          <a:lstStyle/>
          <a:p>
            <a:r>
              <a:rPr lang="en-US" sz="4400" dirty="0">
                <a:latin typeface="Georgia" panose="02040502050405020303" pitchFamily="18" charset="0"/>
              </a:rPr>
              <a:t>Kubernetes Landscape</a:t>
            </a:r>
            <a:endParaRPr lang="en-US" sz="4400" dirty="0">
              <a:solidFill>
                <a:schemeClr val="accent1"/>
              </a:solidFill>
              <a:latin typeface="Georgia" panose="02040502050405020303" pitchFamily="18" charset="0"/>
            </a:endParaRPr>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a:xfrm>
            <a:off x="1339855" y="6514987"/>
            <a:ext cx="3792589" cy="365125"/>
          </a:xfrm>
        </p:spPr>
        <p:txBody>
          <a:bodyPr/>
          <a:lstStyle/>
          <a:p>
            <a:r>
              <a:rPr lang="en-US" sz="800"/>
              <a:t>Copyright © 2019 Oracle and/or its affiliates.</a:t>
            </a:r>
            <a:endParaRPr lang="en-US" sz="800" dirty="0"/>
          </a:p>
        </p:txBody>
      </p:sp>
      <p:grpSp>
        <p:nvGrpSpPr>
          <p:cNvPr id="24" name="Group 23">
            <a:extLst>
              <a:ext uri="{FF2B5EF4-FFF2-40B4-BE49-F238E27FC236}">
                <a16:creationId xmlns:a16="http://schemas.microsoft.com/office/drawing/2014/main" id="{72F955F7-2CD0-4A79-A7FE-F0F96237085A}"/>
              </a:ext>
            </a:extLst>
          </p:cNvPr>
          <p:cNvGrpSpPr/>
          <p:nvPr/>
        </p:nvGrpSpPr>
        <p:grpSpPr>
          <a:xfrm>
            <a:off x="2418738" y="3421614"/>
            <a:ext cx="1607574" cy="1385215"/>
            <a:chOff x="-88488" y="2846438"/>
            <a:chExt cx="1607574" cy="1385215"/>
          </a:xfrm>
        </p:grpSpPr>
        <p:sp>
          <p:nvSpPr>
            <p:cNvPr id="10" name="Oval 9">
              <a:extLst>
                <a:ext uri="{FF2B5EF4-FFF2-40B4-BE49-F238E27FC236}">
                  <a16:creationId xmlns:a16="http://schemas.microsoft.com/office/drawing/2014/main" id="{D352489D-01B4-4D2C-8462-54DEBB24723B}"/>
                </a:ext>
              </a:extLst>
            </p:cNvPr>
            <p:cNvSpPr/>
            <p:nvPr/>
          </p:nvSpPr>
          <p:spPr>
            <a:xfrm>
              <a:off x="-88488" y="2846438"/>
              <a:ext cx="1607574" cy="1385215"/>
            </a:xfrm>
            <a:prstGeom prst="ellipse">
              <a:avLst/>
            </a:prstGeom>
            <a:solidFill>
              <a:srgbClr val="F8F7F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CC95722-DC7C-409D-A907-72FD345E645E}"/>
                </a:ext>
              </a:extLst>
            </p:cNvPr>
            <p:cNvSpPr/>
            <p:nvPr/>
          </p:nvSpPr>
          <p:spPr>
            <a:xfrm>
              <a:off x="206478" y="3429000"/>
              <a:ext cx="943897" cy="36512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b="1" dirty="0"/>
                <a:t>The Core</a:t>
              </a:r>
            </a:p>
          </p:txBody>
        </p:sp>
        <p:sp>
          <p:nvSpPr>
            <p:cNvPr id="9" name="TextBox 8">
              <a:extLst>
                <a:ext uri="{FF2B5EF4-FFF2-40B4-BE49-F238E27FC236}">
                  <a16:creationId xmlns:a16="http://schemas.microsoft.com/office/drawing/2014/main" id="{EEFFE9BB-225B-4B08-9EAE-24E73BD39C7C}"/>
                </a:ext>
              </a:extLst>
            </p:cNvPr>
            <p:cNvSpPr txBox="1"/>
            <p:nvPr/>
          </p:nvSpPr>
          <p:spPr>
            <a:xfrm>
              <a:off x="235978" y="3082411"/>
              <a:ext cx="1047136" cy="307777"/>
            </a:xfrm>
            <a:prstGeom prst="rect">
              <a:avLst/>
            </a:prstGeom>
            <a:solidFill>
              <a:srgbClr val="F8F7F4"/>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Execution</a:t>
              </a:r>
            </a:p>
          </p:txBody>
        </p:sp>
        <p:sp>
          <p:nvSpPr>
            <p:cNvPr id="13" name="TextBox 12">
              <a:extLst>
                <a:ext uri="{FF2B5EF4-FFF2-40B4-BE49-F238E27FC236}">
                  <a16:creationId xmlns:a16="http://schemas.microsoft.com/office/drawing/2014/main" id="{7F945938-2544-4B99-BF10-E124E9D4DEF7}"/>
                </a:ext>
              </a:extLst>
            </p:cNvPr>
            <p:cNvSpPr txBox="1"/>
            <p:nvPr/>
          </p:nvSpPr>
          <p:spPr>
            <a:xfrm>
              <a:off x="457198" y="3850136"/>
              <a:ext cx="530942" cy="307777"/>
            </a:xfrm>
            <a:prstGeom prst="rect">
              <a:avLst/>
            </a:prstGeom>
            <a:solidFill>
              <a:srgbClr val="F8F7F4"/>
            </a:solidFill>
          </p:spPr>
          <p:txBody>
            <a:bodyPr wrap="square" rtlCol="0">
              <a:spAutoFit/>
            </a:bodyPr>
            <a:lstStyle/>
            <a:p>
              <a:pPr algn="l"/>
              <a:r>
                <a:rPr lang="en-US" sz="1400" b="1" dirty="0">
                  <a:latin typeface="Segoe Print" panose="02000600000000000000" pitchFamily="2" charset="0"/>
                  <a:cs typeface="Vijaya" panose="020B0502040204020203" pitchFamily="18" charset="0"/>
                </a:rPr>
                <a:t>API</a:t>
              </a:r>
            </a:p>
          </p:txBody>
        </p:sp>
      </p:grpSp>
      <p:grpSp>
        <p:nvGrpSpPr>
          <p:cNvPr id="51" name="Group 50">
            <a:extLst>
              <a:ext uri="{FF2B5EF4-FFF2-40B4-BE49-F238E27FC236}">
                <a16:creationId xmlns:a16="http://schemas.microsoft.com/office/drawing/2014/main" id="{638980D1-E74A-4525-BD5F-66ABFDF09EDC}"/>
              </a:ext>
            </a:extLst>
          </p:cNvPr>
          <p:cNvGrpSpPr/>
          <p:nvPr/>
        </p:nvGrpSpPr>
        <p:grpSpPr>
          <a:xfrm>
            <a:off x="1980122" y="5690615"/>
            <a:ext cx="1433575" cy="813422"/>
            <a:chOff x="206477" y="5587379"/>
            <a:chExt cx="1433575" cy="813422"/>
          </a:xfrm>
          <a:solidFill>
            <a:srgbClr val="00B050"/>
          </a:solidFill>
        </p:grpSpPr>
        <p:sp>
          <p:nvSpPr>
            <p:cNvPr id="46" name="Rectangle: Rounded Corners 45">
              <a:extLst>
                <a:ext uri="{FF2B5EF4-FFF2-40B4-BE49-F238E27FC236}">
                  <a16:creationId xmlns:a16="http://schemas.microsoft.com/office/drawing/2014/main" id="{28D980B5-20A9-403B-B725-BBB0B84F94F7}"/>
                </a:ext>
              </a:extLst>
            </p:cNvPr>
            <p:cNvSpPr/>
            <p:nvPr/>
          </p:nvSpPr>
          <p:spPr>
            <a:xfrm>
              <a:off x="206477" y="5587379"/>
              <a:ext cx="1433575" cy="8134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Container Runtime</a:t>
              </a:r>
            </a:p>
          </p:txBody>
        </p:sp>
        <p:pic>
          <p:nvPicPr>
            <p:cNvPr id="50" name="Picture 49" descr="A close up of a logo&#10;&#10;Description generated with very high confidence">
              <a:extLst>
                <a:ext uri="{FF2B5EF4-FFF2-40B4-BE49-F238E27FC236}">
                  <a16:creationId xmlns:a16="http://schemas.microsoft.com/office/drawing/2014/main" id="{B5485B28-90FB-48C0-BF2A-6CCDEB72B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47" y="5673837"/>
              <a:ext cx="473536" cy="473536"/>
            </a:xfrm>
            <a:prstGeom prst="rect">
              <a:avLst/>
            </a:prstGeom>
            <a:grpFill/>
          </p:spPr>
        </p:pic>
      </p:grpSp>
      <p:grpSp>
        <p:nvGrpSpPr>
          <p:cNvPr id="57" name="Group 56">
            <a:extLst>
              <a:ext uri="{FF2B5EF4-FFF2-40B4-BE49-F238E27FC236}">
                <a16:creationId xmlns:a16="http://schemas.microsoft.com/office/drawing/2014/main" id="{A4CCF22A-F308-4542-97CA-F644D4415F18}"/>
              </a:ext>
            </a:extLst>
          </p:cNvPr>
          <p:cNvGrpSpPr/>
          <p:nvPr/>
        </p:nvGrpSpPr>
        <p:grpSpPr>
          <a:xfrm>
            <a:off x="505287" y="5151542"/>
            <a:ext cx="1433575" cy="813422"/>
            <a:chOff x="206477" y="4709099"/>
            <a:chExt cx="1433575" cy="813422"/>
          </a:xfrm>
        </p:grpSpPr>
        <p:sp>
          <p:nvSpPr>
            <p:cNvPr id="55" name="Rectangle: Rounded Corners 54">
              <a:extLst>
                <a:ext uri="{FF2B5EF4-FFF2-40B4-BE49-F238E27FC236}">
                  <a16:creationId xmlns:a16="http://schemas.microsoft.com/office/drawing/2014/main" id="{6830E160-91F7-4E73-A80A-1F551C617FA4}"/>
                </a:ext>
              </a:extLst>
            </p:cNvPr>
            <p:cNvSpPr/>
            <p:nvPr/>
          </p:nvSpPr>
          <p:spPr>
            <a:xfrm>
              <a:off x="206477" y="4709099"/>
              <a:ext cx="1433575" cy="8134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Network Plugin</a:t>
              </a:r>
            </a:p>
          </p:txBody>
        </p:sp>
        <p:pic>
          <p:nvPicPr>
            <p:cNvPr id="53" name="Picture 52" descr="A picture containing gauge&#10;&#10;Description generated with very high confidence">
              <a:extLst>
                <a:ext uri="{FF2B5EF4-FFF2-40B4-BE49-F238E27FC236}">
                  <a16:creationId xmlns:a16="http://schemas.microsoft.com/office/drawing/2014/main" id="{991D689C-6348-4452-BFE7-50EB08A4B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74" y="4806829"/>
              <a:ext cx="344395" cy="344395"/>
            </a:xfrm>
            <a:prstGeom prst="rect">
              <a:avLst/>
            </a:prstGeom>
            <a:ln>
              <a:noFill/>
            </a:ln>
          </p:spPr>
        </p:pic>
      </p:grpSp>
      <p:grpSp>
        <p:nvGrpSpPr>
          <p:cNvPr id="78" name="Group 77">
            <a:extLst>
              <a:ext uri="{FF2B5EF4-FFF2-40B4-BE49-F238E27FC236}">
                <a16:creationId xmlns:a16="http://schemas.microsoft.com/office/drawing/2014/main" id="{31EA7C9C-218A-4B87-B93F-6E5B7DF81997}"/>
              </a:ext>
            </a:extLst>
          </p:cNvPr>
          <p:cNvGrpSpPr/>
          <p:nvPr/>
        </p:nvGrpSpPr>
        <p:grpSpPr>
          <a:xfrm>
            <a:off x="195576" y="4220276"/>
            <a:ext cx="1433575" cy="813422"/>
            <a:chOff x="195576" y="4220276"/>
            <a:chExt cx="1433575" cy="813422"/>
          </a:xfrm>
        </p:grpSpPr>
        <p:sp>
          <p:nvSpPr>
            <p:cNvPr id="59" name="Rectangle: Rounded Corners 58">
              <a:extLst>
                <a:ext uri="{FF2B5EF4-FFF2-40B4-BE49-F238E27FC236}">
                  <a16:creationId xmlns:a16="http://schemas.microsoft.com/office/drawing/2014/main" id="{C4F4DFCC-9946-4309-BF13-0983640933E5}"/>
                </a:ext>
              </a:extLst>
            </p:cNvPr>
            <p:cNvSpPr/>
            <p:nvPr/>
          </p:nvSpPr>
          <p:spPr>
            <a:xfrm>
              <a:off x="195576" y="4220276"/>
              <a:ext cx="1433575" cy="8134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Volume Plugin</a:t>
              </a:r>
            </a:p>
          </p:txBody>
        </p:sp>
        <p:pic>
          <p:nvPicPr>
            <p:cNvPr id="77" name="Picture 76">
              <a:extLst>
                <a:ext uri="{FF2B5EF4-FFF2-40B4-BE49-F238E27FC236}">
                  <a16:creationId xmlns:a16="http://schemas.microsoft.com/office/drawing/2014/main" id="{BBB46383-A3D2-4A93-9EE5-D835B6006E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488" y="4262572"/>
              <a:ext cx="504286" cy="504286"/>
            </a:xfrm>
            <a:prstGeom prst="rect">
              <a:avLst/>
            </a:prstGeom>
          </p:spPr>
        </p:pic>
      </p:grpSp>
      <p:grpSp>
        <p:nvGrpSpPr>
          <p:cNvPr id="81" name="Group 80">
            <a:extLst>
              <a:ext uri="{FF2B5EF4-FFF2-40B4-BE49-F238E27FC236}">
                <a16:creationId xmlns:a16="http://schemas.microsoft.com/office/drawing/2014/main" id="{E29CB76C-2A44-40B4-A41D-BB442FE19D0F}"/>
              </a:ext>
            </a:extLst>
          </p:cNvPr>
          <p:cNvGrpSpPr/>
          <p:nvPr/>
        </p:nvGrpSpPr>
        <p:grpSpPr>
          <a:xfrm>
            <a:off x="195576" y="3289593"/>
            <a:ext cx="1433575" cy="813422"/>
            <a:chOff x="195576" y="3289593"/>
            <a:chExt cx="1433575" cy="813422"/>
          </a:xfrm>
        </p:grpSpPr>
        <p:sp>
          <p:nvSpPr>
            <p:cNvPr id="62" name="Rectangle: Rounded Corners 61">
              <a:extLst>
                <a:ext uri="{FF2B5EF4-FFF2-40B4-BE49-F238E27FC236}">
                  <a16:creationId xmlns:a16="http://schemas.microsoft.com/office/drawing/2014/main" id="{F253E23E-2631-4F4B-A230-27FCFD50FD12}"/>
                </a:ext>
              </a:extLst>
            </p:cNvPr>
            <p:cNvSpPr/>
            <p:nvPr/>
          </p:nvSpPr>
          <p:spPr>
            <a:xfrm>
              <a:off x="195576" y="3289593"/>
              <a:ext cx="1433575" cy="8134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Image Repository</a:t>
              </a:r>
            </a:p>
          </p:txBody>
        </p:sp>
        <p:pic>
          <p:nvPicPr>
            <p:cNvPr id="80" name="Picture 79">
              <a:extLst>
                <a:ext uri="{FF2B5EF4-FFF2-40B4-BE49-F238E27FC236}">
                  <a16:creationId xmlns:a16="http://schemas.microsoft.com/office/drawing/2014/main" id="{662D3163-AFDA-4692-926B-5E653A5D4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42" y="3311702"/>
              <a:ext cx="572553" cy="572553"/>
            </a:xfrm>
            <a:prstGeom prst="rect">
              <a:avLst/>
            </a:prstGeom>
          </p:spPr>
        </p:pic>
      </p:grpSp>
      <p:grpSp>
        <p:nvGrpSpPr>
          <p:cNvPr id="86" name="Group 85">
            <a:extLst>
              <a:ext uri="{FF2B5EF4-FFF2-40B4-BE49-F238E27FC236}">
                <a16:creationId xmlns:a16="http://schemas.microsoft.com/office/drawing/2014/main" id="{03C1EEE8-236C-4CA3-9CCA-615454D60EF8}"/>
              </a:ext>
            </a:extLst>
          </p:cNvPr>
          <p:cNvGrpSpPr/>
          <p:nvPr/>
        </p:nvGrpSpPr>
        <p:grpSpPr>
          <a:xfrm>
            <a:off x="505287" y="2332589"/>
            <a:ext cx="1433575" cy="829815"/>
            <a:chOff x="505287" y="2332589"/>
            <a:chExt cx="1433575" cy="829815"/>
          </a:xfrm>
        </p:grpSpPr>
        <p:sp>
          <p:nvSpPr>
            <p:cNvPr id="65" name="Rectangle: Rounded Corners 64">
              <a:extLst>
                <a:ext uri="{FF2B5EF4-FFF2-40B4-BE49-F238E27FC236}">
                  <a16:creationId xmlns:a16="http://schemas.microsoft.com/office/drawing/2014/main" id="{40CAD08D-4F31-451E-9CF5-20550144E362}"/>
                </a:ext>
              </a:extLst>
            </p:cNvPr>
            <p:cNvSpPr/>
            <p:nvPr/>
          </p:nvSpPr>
          <p:spPr>
            <a:xfrm>
              <a:off x="505287" y="2348982"/>
              <a:ext cx="1433575" cy="8134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Cloud Provider</a:t>
              </a:r>
            </a:p>
          </p:txBody>
        </p:sp>
        <p:pic>
          <p:nvPicPr>
            <p:cNvPr id="85" name="Picture 84" descr="A close up of a logo&#10;&#10;Description generated with very high confidence">
              <a:extLst>
                <a:ext uri="{FF2B5EF4-FFF2-40B4-BE49-F238E27FC236}">
                  <a16:creationId xmlns:a16="http://schemas.microsoft.com/office/drawing/2014/main" id="{8711936E-F510-477D-8F27-17658E8B8A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587" y="2332589"/>
              <a:ext cx="614911" cy="614911"/>
            </a:xfrm>
            <a:prstGeom prst="rect">
              <a:avLst/>
            </a:prstGeom>
          </p:spPr>
        </p:pic>
      </p:grpSp>
      <p:grpSp>
        <p:nvGrpSpPr>
          <p:cNvPr id="91" name="Group 90">
            <a:extLst>
              <a:ext uri="{FF2B5EF4-FFF2-40B4-BE49-F238E27FC236}">
                <a16:creationId xmlns:a16="http://schemas.microsoft.com/office/drawing/2014/main" id="{76B2EF39-19E8-4144-9811-5D8FBBBB6A15}"/>
              </a:ext>
            </a:extLst>
          </p:cNvPr>
          <p:cNvGrpSpPr/>
          <p:nvPr/>
        </p:nvGrpSpPr>
        <p:grpSpPr>
          <a:xfrm>
            <a:off x="1980122" y="1802077"/>
            <a:ext cx="1433575" cy="813422"/>
            <a:chOff x="1980122" y="1802077"/>
            <a:chExt cx="1433575" cy="813422"/>
          </a:xfrm>
        </p:grpSpPr>
        <p:sp>
          <p:nvSpPr>
            <p:cNvPr id="68" name="Rectangle: Rounded Corners 67">
              <a:extLst>
                <a:ext uri="{FF2B5EF4-FFF2-40B4-BE49-F238E27FC236}">
                  <a16:creationId xmlns:a16="http://schemas.microsoft.com/office/drawing/2014/main" id="{5998B6AD-29C7-4F43-A3E1-79CF1D30C622}"/>
                </a:ext>
              </a:extLst>
            </p:cNvPr>
            <p:cNvSpPr/>
            <p:nvPr/>
          </p:nvSpPr>
          <p:spPr>
            <a:xfrm>
              <a:off x="1980122" y="1802077"/>
              <a:ext cx="1433575" cy="81342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t>Identity Provider</a:t>
              </a:r>
            </a:p>
          </p:txBody>
        </p:sp>
        <p:pic>
          <p:nvPicPr>
            <p:cNvPr id="90" name="Graphic 89">
              <a:extLst>
                <a:ext uri="{FF2B5EF4-FFF2-40B4-BE49-F238E27FC236}">
                  <a16:creationId xmlns:a16="http://schemas.microsoft.com/office/drawing/2014/main" id="{5552A072-B035-4A8A-8999-D3E651FB2B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37097" y="1863104"/>
              <a:ext cx="467131" cy="467131"/>
            </a:xfrm>
            <a:prstGeom prst="rect">
              <a:avLst/>
            </a:prstGeom>
          </p:spPr>
        </p:pic>
      </p:grpSp>
      <p:cxnSp>
        <p:nvCxnSpPr>
          <p:cNvPr id="93" name="Straight Connector 92">
            <a:extLst>
              <a:ext uri="{FF2B5EF4-FFF2-40B4-BE49-F238E27FC236}">
                <a16:creationId xmlns:a16="http://schemas.microsoft.com/office/drawing/2014/main" id="{CCE4206A-AF2C-4569-9B28-AA3D9B4BD487}"/>
              </a:ext>
            </a:extLst>
          </p:cNvPr>
          <p:cNvCxnSpPr>
            <a:cxnSpLocks/>
            <a:stCxn id="46" idx="0"/>
            <a:endCxn id="10" idx="4"/>
          </p:cNvCxnSpPr>
          <p:nvPr/>
        </p:nvCxnSpPr>
        <p:spPr>
          <a:xfrm flipV="1">
            <a:off x="2696910" y="4806829"/>
            <a:ext cx="525615" cy="883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CAD6C82-5482-45CC-BA61-69DECB7D737D}"/>
              </a:ext>
            </a:extLst>
          </p:cNvPr>
          <p:cNvCxnSpPr>
            <a:cxnSpLocks/>
            <a:stCxn id="62" idx="3"/>
            <a:endCxn id="10" idx="2"/>
          </p:cNvCxnSpPr>
          <p:nvPr/>
        </p:nvCxnSpPr>
        <p:spPr>
          <a:xfrm>
            <a:off x="1629151" y="3696304"/>
            <a:ext cx="789587" cy="417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91D5D70-F173-46E2-87E7-FCD584ED0530}"/>
              </a:ext>
            </a:extLst>
          </p:cNvPr>
          <p:cNvCxnSpPr>
            <a:cxnSpLocks/>
            <a:stCxn id="59" idx="3"/>
            <a:endCxn id="10" idx="2"/>
          </p:cNvCxnSpPr>
          <p:nvPr/>
        </p:nvCxnSpPr>
        <p:spPr>
          <a:xfrm flipV="1">
            <a:off x="1629151" y="4114222"/>
            <a:ext cx="789587" cy="51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2805F3-5E0C-4362-8719-114A01C7342F}"/>
              </a:ext>
            </a:extLst>
          </p:cNvPr>
          <p:cNvCxnSpPr>
            <a:cxnSpLocks/>
            <a:stCxn id="55" idx="3"/>
            <a:endCxn id="10" idx="3"/>
          </p:cNvCxnSpPr>
          <p:nvPr/>
        </p:nvCxnSpPr>
        <p:spPr>
          <a:xfrm flipV="1">
            <a:off x="1938862" y="4603969"/>
            <a:ext cx="715300" cy="954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0A6BA62-E705-4DCB-89AB-39DD5FC1FB6C}"/>
              </a:ext>
            </a:extLst>
          </p:cNvPr>
          <p:cNvCxnSpPr>
            <a:cxnSpLocks/>
            <a:stCxn id="65" idx="3"/>
            <a:endCxn id="10" idx="1"/>
          </p:cNvCxnSpPr>
          <p:nvPr/>
        </p:nvCxnSpPr>
        <p:spPr>
          <a:xfrm>
            <a:off x="1938862" y="2755693"/>
            <a:ext cx="715300" cy="86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CD08CA1-BF46-45D0-8B47-AA551D3DB341}"/>
              </a:ext>
            </a:extLst>
          </p:cNvPr>
          <p:cNvCxnSpPr>
            <a:cxnSpLocks/>
            <a:stCxn id="68" idx="2"/>
            <a:endCxn id="10" idx="0"/>
          </p:cNvCxnSpPr>
          <p:nvPr/>
        </p:nvCxnSpPr>
        <p:spPr>
          <a:xfrm>
            <a:off x="2696910" y="2615499"/>
            <a:ext cx="525615" cy="806115"/>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3ED0DAE-FB6A-49BA-962B-569F35320BA0}"/>
              </a:ext>
            </a:extLst>
          </p:cNvPr>
          <p:cNvSpPr/>
          <p:nvPr/>
        </p:nvSpPr>
        <p:spPr>
          <a:xfrm>
            <a:off x="5904269" y="931072"/>
            <a:ext cx="5602046" cy="769441"/>
          </a:xfrm>
          <a:prstGeom prst="rect">
            <a:avLst/>
          </a:prstGeom>
          <a:noFill/>
        </p:spPr>
        <p:txBody>
          <a:bodyPr wrap="none" lIns="91440" tIns="45720" rIns="91440" bIns="45720">
            <a:spAutoFit/>
          </a:bodyPr>
          <a:lstStyle/>
          <a:p>
            <a:pPr algn="ctr"/>
            <a:r>
              <a:rPr lang="en-US" sz="4400" dirty="0">
                <a:solidFill>
                  <a:srgbClr val="FF0000"/>
                </a:solidFill>
                <a:latin typeface="Oracle Sans Extra Bold" panose="020B0803020204020204" pitchFamily="34" charset="0"/>
                <a:cs typeface="Oracle Sans Extra Bold" panose="020B0803020204020204" pitchFamily="34" charset="0"/>
              </a:rPr>
              <a:t>- Modular in Design</a:t>
            </a:r>
          </a:p>
        </p:txBody>
      </p:sp>
    </p:spTree>
    <p:extLst>
      <p:ext uri="{BB962C8B-B14F-4D97-AF65-F5344CB8AC3E}">
        <p14:creationId xmlns:p14="http://schemas.microsoft.com/office/powerpoint/2010/main" val="360675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fill="hold"/>
                                        <p:tgtEl>
                                          <p:spTgt spid="3"/>
                                        </p:tgtEl>
                                        <p:attrNameLst>
                                          <p:attrName>ppt_x</p:attrName>
                                        </p:attrNameLst>
                                      </p:cBhvr>
                                      <p:tavLst>
                                        <p:tav tm="0">
                                          <p:val>
                                            <p:strVal val="1+#ppt_w/2"/>
                                          </p:val>
                                        </p:tav>
                                        <p:tav tm="100000">
                                          <p:val>
                                            <p:strVal val="#ppt_x"/>
                                          </p:val>
                                        </p:tav>
                                      </p:tavLst>
                                    </p:anim>
                                    <p:anim calcmode="lin" valueType="num">
                                      <p:cBhvr additive="base">
                                        <p:cTn id="6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18</a:t>
            </a:fld>
            <a:endParaRPr lang="en-AU" dirty="0"/>
          </a:p>
        </p:txBody>
      </p:sp>
      <p:sp>
        <p:nvSpPr>
          <p:cNvPr id="5" name="Rectangle 4"/>
          <p:cNvSpPr/>
          <p:nvPr/>
        </p:nvSpPr>
        <p:spPr>
          <a:xfrm>
            <a:off x="1389825" y="2379739"/>
            <a:ext cx="3255763" cy="2229159"/>
          </a:xfrm>
          <a:prstGeom prst="rect">
            <a:avLst/>
          </a:prstGeom>
          <a:solidFill>
            <a:schemeClr val="accent1">
              <a:lumMod val="75000"/>
            </a:schemeClr>
          </a:solidFill>
          <a:ln w="15875">
            <a:solidFill>
              <a:schemeClr val="bg1"/>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379739"/>
            <a:ext cx="3255763" cy="2229159"/>
          </a:xfrm>
          <a:prstGeom prst="rect">
            <a:avLst/>
          </a:prstGeom>
          <a:solidFill>
            <a:schemeClr val="accent6">
              <a:lumMod val="60000"/>
              <a:lumOff val="40000"/>
            </a:schemeClr>
          </a:solidFill>
          <a:ln w="15875">
            <a:solidFill>
              <a:schemeClr val="accent6">
                <a:lumMod val="75000"/>
              </a:schemeClr>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20" name="Rectangle 19"/>
          <p:cNvSpPr/>
          <p:nvPr/>
        </p:nvSpPr>
        <p:spPr>
          <a:xfrm>
            <a:off x="1542225" y="2532139"/>
            <a:ext cx="3255763" cy="2229159"/>
          </a:xfrm>
          <a:prstGeom prst="rect">
            <a:avLst/>
          </a:prstGeom>
          <a:solidFill>
            <a:schemeClr val="accent1">
              <a:lumMod val="75000"/>
            </a:schemeClr>
          </a:solidFill>
          <a:ln w="15875">
            <a:solidFill>
              <a:schemeClr val="bg1"/>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21" name="Rectangle 20"/>
          <p:cNvSpPr/>
          <p:nvPr/>
        </p:nvSpPr>
        <p:spPr>
          <a:xfrm>
            <a:off x="1694625" y="2684539"/>
            <a:ext cx="3255763" cy="2229159"/>
          </a:xfrm>
          <a:prstGeom prst="rect">
            <a:avLst/>
          </a:prstGeom>
          <a:solidFill>
            <a:schemeClr val="accent1">
              <a:lumMod val="75000"/>
            </a:schemeClr>
          </a:solidFill>
          <a:ln w="15875">
            <a:solidFill>
              <a:schemeClr val="bg1"/>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23" name="Rectangle 22"/>
          <p:cNvSpPr/>
          <p:nvPr/>
        </p:nvSpPr>
        <p:spPr>
          <a:xfrm>
            <a:off x="7142258" y="2532139"/>
            <a:ext cx="3255763" cy="2229159"/>
          </a:xfrm>
          <a:prstGeom prst="rect">
            <a:avLst/>
          </a:prstGeom>
          <a:solidFill>
            <a:schemeClr val="accent6">
              <a:lumMod val="60000"/>
              <a:lumOff val="40000"/>
            </a:schemeClr>
          </a:solidFill>
          <a:ln w="15875">
            <a:solidFill>
              <a:schemeClr val="accent6">
                <a:lumMod val="75000"/>
              </a:schemeClr>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24" name="Rectangle 23"/>
          <p:cNvSpPr/>
          <p:nvPr/>
        </p:nvSpPr>
        <p:spPr>
          <a:xfrm>
            <a:off x="7294658" y="2684539"/>
            <a:ext cx="3255763" cy="2229159"/>
          </a:xfrm>
          <a:prstGeom prst="rect">
            <a:avLst/>
          </a:prstGeom>
          <a:solidFill>
            <a:schemeClr val="accent6">
              <a:lumMod val="60000"/>
              <a:lumOff val="40000"/>
            </a:schemeClr>
          </a:solidFill>
          <a:ln w="15875">
            <a:solidFill>
              <a:schemeClr val="accent6">
                <a:lumMod val="75000"/>
              </a:schemeClr>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13" name="Rectangle 12">
            <a:extLst>
              <a:ext uri="{FF2B5EF4-FFF2-40B4-BE49-F238E27FC236}">
                <a16:creationId xmlns:a16="http://schemas.microsoft.com/office/drawing/2014/main" id="{1579270F-F726-4AB7-8D37-65E27A562580}"/>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spTree>
    <p:extLst>
      <p:ext uri="{BB962C8B-B14F-4D97-AF65-F5344CB8AC3E}">
        <p14:creationId xmlns:p14="http://schemas.microsoft.com/office/powerpoint/2010/main" val="407631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20" grpId="0" animBg="1"/>
      <p:bldP spid="21"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19</a:t>
            </a:fld>
            <a:endParaRPr lang="en-AU" dirty="0"/>
          </a:p>
        </p:txBody>
      </p:sp>
      <p:sp>
        <p:nvSpPr>
          <p:cNvPr id="5" name="Rectangle 4"/>
          <p:cNvSpPr/>
          <p:nvPr/>
        </p:nvSpPr>
        <p:spPr>
          <a:xfrm>
            <a:off x="1389825" y="2280347"/>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6"/>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3"/>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5"/>
            <a:ext cx="2427889" cy="819808"/>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699"/>
            <a:ext cx="908793" cy="525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06FB906-5B5C-4B42-98E6-C280291A4B1A}"/>
              </a:ext>
            </a:extLst>
          </p:cNvPr>
          <p:cNvSpPr/>
          <p:nvPr/>
        </p:nvSpPr>
        <p:spPr>
          <a:xfrm>
            <a:off x="2432649" y="6426894"/>
            <a:ext cx="7349707"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a:latin typeface="medium-content-serif-font"/>
              </a:rPr>
              <a:t>API Server</a:t>
            </a:r>
            <a:r>
              <a:rPr lang="en-US" sz="2000" dirty="0">
                <a:latin typeface="medium-content-serif-font"/>
              </a:rPr>
              <a:t>: Exposes the K8S API and frontend for Kubernetes control.</a:t>
            </a:r>
            <a:endParaRPr lang="en-US" sz="2000" dirty="0"/>
          </a:p>
        </p:txBody>
      </p:sp>
      <p:sp>
        <p:nvSpPr>
          <p:cNvPr id="14" name="Rectangle 13">
            <a:extLst>
              <a:ext uri="{FF2B5EF4-FFF2-40B4-BE49-F238E27FC236}">
                <a16:creationId xmlns:a16="http://schemas.microsoft.com/office/drawing/2014/main" id="{D2ADB583-3CEB-4D95-8261-90D38C396E9B}"/>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spTree>
    <p:extLst>
      <p:ext uri="{BB962C8B-B14F-4D97-AF65-F5344CB8AC3E}">
        <p14:creationId xmlns:p14="http://schemas.microsoft.com/office/powerpoint/2010/main" val="426872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BAADD1-89EB-6B44-A313-ED6192C5C5D7}"/>
              </a:ext>
            </a:extLst>
          </p:cNvPr>
          <p:cNvSpPr>
            <a:spLocks noGrp="1"/>
          </p:cNvSpPr>
          <p:nvPr>
            <p:ph type="ftr" sz="quarter" idx="3"/>
          </p:nvPr>
        </p:nvSpPr>
        <p:spPr/>
        <p:txBody>
          <a:bodyPr/>
          <a:lstStyle/>
          <a:p>
            <a:r>
              <a:rPr lang="en-US"/>
              <a:t>Copyright © 2019 Oracle and/or its affiliates.</a:t>
            </a:r>
            <a:endParaRPr lang="en-US" dirty="0"/>
          </a:p>
        </p:txBody>
      </p:sp>
    </p:spTree>
    <p:extLst>
      <p:ext uri="{BB962C8B-B14F-4D97-AF65-F5344CB8AC3E}">
        <p14:creationId xmlns:p14="http://schemas.microsoft.com/office/powerpoint/2010/main" val="2325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20</a:t>
            </a:fld>
            <a:endParaRPr lang="en-AU" dirty="0"/>
          </a:p>
        </p:txBody>
      </p:sp>
      <p:sp>
        <p:nvSpPr>
          <p:cNvPr id="5" name="Rectangle 4"/>
          <p:cNvSpPr/>
          <p:nvPr/>
        </p:nvSpPr>
        <p:spPr>
          <a:xfrm>
            <a:off x="1389825" y="2280344"/>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3"/>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0"/>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2"/>
            <a:ext cx="2427889" cy="81980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696"/>
            <a:ext cx="908793" cy="5256"/>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93706" y="3849504"/>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Scheduler</a:t>
            </a:r>
          </a:p>
        </p:txBody>
      </p:sp>
      <p:cxnSp>
        <p:nvCxnSpPr>
          <p:cNvPr id="9" name="Straight Arrow Connector 8"/>
          <p:cNvCxnSpPr/>
          <p:nvPr/>
        </p:nvCxnSpPr>
        <p:spPr>
          <a:xfrm flipV="1">
            <a:off x="2077206" y="3439601"/>
            <a:ext cx="0" cy="409903"/>
          </a:xfrm>
          <a:prstGeom prst="straightConnector1">
            <a:avLst/>
          </a:prstGeom>
          <a:ln w="19050">
            <a:solidFill>
              <a:schemeClr val="bg2">
                <a:lumMod val="1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7502853-5A28-4147-B568-A3E688BF2AFC}"/>
              </a:ext>
            </a:extLst>
          </p:cNvPr>
          <p:cNvSpPr/>
          <p:nvPr/>
        </p:nvSpPr>
        <p:spPr>
          <a:xfrm>
            <a:off x="2432649" y="6426894"/>
            <a:ext cx="7332453"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a:t>Scheduler</a:t>
            </a:r>
            <a:r>
              <a:rPr lang="en-US" sz="2000" dirty="0"/>
              <a:t>: Selects the Nodes for new Pods</a:t>
            </a:r>
          </a:p>
        </p:txBody>
      </p:sp>
      <p:sp>
        <p:nvSpPr>
          <p:cNvPr id="16" name="Rectangle 15">
            <a:extLst>
              <a:ext uri="{FF2B5EF4-FFF2-40B4-BE49-F238E27FC236}">
                <a16:creationId xmlns:a16="http://schemas.microsoft.com/office/drawing/2014/main" id="{2950F32F-35E9-4F13-A659-B33C9634DE3E}"/>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spTree>
    <p:extLst>
      <p:ext uri="{BB962C8B-B14F-4D97-AF65-F5344CB8AC3E}">
        <p14:creationId xmlns:p14="http://schemas.microsoft.com/office/powerpoint/2010/main" val="321998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21</a:t>
            </a:fld>
            <a:endParaRPr lang="en-AU" dirty="0"/>
          </a:p>
        </p:txBody>
      </p:sp>
      <p:sp>
        <p:nvSpPr>
          <p:cNvPr id="5" name="Rectangle 4"/>
          <p:cNvSpPr/>
          <p:nvPr/>
        </p:nvSpPr>
        <p:spPr>
          <a:xfrm>
            <a:off x="1389825" y="2280344"/>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3"/>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0"/>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2"/>
            <a:ext cx="2427889" cy="81980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696"/>
            <a:ext cx="908793" cy="525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93706" y="3849504"/>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Scheduler</a:t>
            </a:r>
          </a:p>
        </p:txBody>
      </p:sp>
      <p:cxnSp>
        <p:nvCxnSpPr>
          <p:cNvPr id="9" name="Straight Arrow Connector 8"/>
          <p:cNvCxnSpPr/>
          <p:nvPr/>
        </p:nvCxnSpPr>
        <p:spPr>
          <a:xfrm flipV="1">
            <a:off x="2077206" y="3439601"/>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80488" y="3849503"/>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Controller Manager</a:t>
            </a:r>
          </a:p>
        </p:txBody>
      </p:sp>
      <p:cxnSp>
        <p:nvCxnSpPr>
          <p:cNvPr id="15" name="Straight Arrow Connector 14"/>
          <p:cNvCxnSpPr/>
          <p:nvPr/>
        </p:nvCxnSpPr>
        <p:spPr>
          <a:xfrm flipV="1">
            <a:off x="3585086" y="3439601"/>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92F61FB-A1BD-48F9-BBED-5BB0256A1926}"/>
              </a:ext>
            </a:extLst>
          </p:cNvPr>
          <p:cNvSpPr/>
          <p:nvPr/>
        </p:nvSpPr>
        <p:spPr>
          <a:xfrm>
            <a:off x="2449902" y="6426894"/>
            <a:ext cx="7332454"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a:t>Ctrl Manager</a:t>
            </a:r>
            <a:r>
              <a:rPr lang="en-US" sz="2000" dirty="0"/>
              <a:t>: Process that runs controllers to handle Cluster tasks</a:t>
            </a:r>
          </a:p>
        </p:txBody>
      </p:sp>
      <p:sp>
        <p:nvSpPr>
          <p:cNvPr id="18" name="Rectangle 17">
            <a:extLst>
              <a:ext uri="{FF2B5EF4-FFF2-40B4-BE49-F238E27FC236}">
                <a16:creationId xmlns:a16="http://schemas.microsoft.com/office/drawing/2014/main" id="{C4C49CD4-797C-4BC5-B4DE-3964710939F8}"/>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spTree>
    <p:extLst>
      <p:ext uri="{BB962C8B-B14F-4D97-AF65-F5344CB8AC3E}">
        <p14:creationId xmlns:p14="http://schemas.microsoft.com/office/powerpoint/2010/main" val="9256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22</a:t>
            </a:fld>
            <a:endParaRPr lang="en-AU" dirty="0"/>
          </a:p>
        </p:txBody>
      </p:sp>
      <p:sp>
        <p:nvSpPr>
          <p:cNvPr id="5" name="Rectangle 4"/>
          <p:cNvSpPr/>
          <p:nvPr/>
        </p:nvSpPr>
        <p:spPr>
          <a:xfrm>
            <a:off x="1389825" y="2280349"/>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8"/>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5"/>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7"/>
            <a:ext cx="2427889" cy="81980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701"/>
            <a:ext cx="908793" cy="525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93706" y="3849509"/>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Scheduler</a:t>
            </a:r>
          </a:p>
        </p:txBody>
      </p:sp>
      <p:cxnSp>
        <p:nvCxnSpPr>
          <p:cNvPr id="9" name="Straight Arrow Connector 8"/>
          <p:cNvCxnSpPr/>
          <p:nvPr/>
        </p:nvCxnSpPr>
        <p:spPr>
          <a:xfrm flipV="1">
            <a:off x="207720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80488" y="3849508"/>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Controller Manager</a:t>
            </a:r>
          </a:p>
        </p:txBody>
      </p:sp>
      <p:cxnSp>
        <p:nvCxnSpPr>
          <p:cNvPr id="15" name="Straight Arrow Connector 14"/>
          <p:cNvCxnSpPr/>
          <p:nvPr/>
        </p:nvCxnSpPr>
        <p:spPr>
          <a:xfrm flipV="1">
            <a:off x="358508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 name="Can 5"/>
          <p:cNvSpPr/>
          <p:nvPr/>
        </p:nvSpPr>
        <p:spPr>
          <a:xfrm>
            <a:off x="2160550" y="49007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6" name="Can 15"/>
          <p:cNvSpPr/>
          <p:nvPr/>
        </p:nvSpPr>
        <p:spPr>
          <a:xfrm>
            <a:off x="2312950" y="50531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7" name="Can 16"/>
          <p:cNvSpPr/>
          <p:nvPr/>
        </p:nvSpPr>
        <p:spPr>
          <a:xfrm>
            <a:off x="2465350" y="52055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cxnSp>
        <p:nvCxnSpPr>
          <p:cNvPr id="19" name="Elbow Connector 18"/>
          <p:cNvCxnSpPr>
            <a:cxnSpLocks/>
            <a:stCxn id="8" idx="2"/>
            <a:endCxn id="6" idx="1"/>
          </p:cNvCxnSpPr>
          <p:nvPr/>
        </p:nvCxnSpPr>
        <p:spPr>
          <a:xfrm rot="5400000">
            <a:off x="2063496" y="3946563"/>
            <a:ext cx="1461169" cy="447252"/>
          </a:xfrm>
          <a:prstGeom prst="bentConnector3">
            <a:avLst>
              <a:gd name="adj1" fmla="val 81290"/>
            </a:avLst>
          </a:prstGeom>
          <a:ln w="19050">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E131B5-4596-4B58-921C-2A56FCBC9E70}"/>
              </a:ext>
            </a:extLst>
          </p:cNvPr>
          <p:cNvSpPr/>
          <p:nvPr/>
        </p:nvSpPr>
        <p:spPr>
          <a:xfrm>
            <a:off x="2465351" y="6426894"/>
            <a:ext cx="7299751"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err="1"/>
              <a:t>etcd</a:t>
            </a:r>
            <a:r>
              <a:rPr lang="en-US" sz="2000" dirty="0"/>
              <a:t>: Distributed key-value store for Cluster state data</a:t>
            </a:r>
          </a:p>
        </p:txBody>
      </p:sp>
      <p:sp>
        <p:nvSpPr>
          <p:cNvPr id="24" name="Rectangle 23">
            <a:extLst>
              <a:ext uri="{FF2B5EF4-FFF2-40B4-BE49-F238E27FC236}">
                <a16:creationId xmlns:a16="http://schemas.microsoft.com/office/drawing/2014/main" id="{D397B442-A899-45C0-9427-DEFAFBA36924}"/>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spTree>
    <p:extLst>
      <p:ext uri="{BB962C8B-B14F-4D97-AF65-F5344CB8AC3E}">
        <p14:creationId xmlns:p14="http://schemas.microsoft.com/office/powerpoint/2010/main" val="195558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23</a:t>
            </a:fld>
            <a:endParaRPr lang="en-AU" dirty="0"/>
          </a:p>
        </p:txBody>
      </p:sp>
      <p:sp>
        <p:nvSpPr>
          <p:cNvPr id="5" name="Rectangle 4"/>
          <p:cNvSpPr/>
          <p:nvPr/>
        </p:nvSpPr>
        <p:spPr>
          <a:xfrm>
            <a:off x="1389825" y="2280349"/>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8"/>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5"/>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7"/>
            <a:ext cx="2427889" cy="81980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701"/>
            <a:ext cx="908793" cy="525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93706" y="3849509"/>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Scheduler</a:t>
            </a:r>
          </a:p>
        </p:txBody>
      </p:sp>
      <p:cxnSp>
        <p:nvCxnSpPr>
          <p:cNvPr id="9" name="Straight Arrow Connector 8"/>
          <p:cNvCxnSpPr/>
          <p:nvPr/>
        </p:nvCxnSpPr>
        <p:spPr>
          <a:xfrm flipV="1">
            <a:off x="207720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80488" y="3849508"/>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Controller Manager</a:t>
            </a:r>
          </a:p>
        </p:txBody>
      </p:sp>
      <p:cxnSp>
        <p:nvCxnSpPr>
          <p:cNvPr id="15" name="Straight Arrow Connector 14"/>
          <p:cNvCxnSpPr/>
          <p:nvPr/>
        </p:nvCxnSpPr>
        <p:spPr>
          <a:xfrm flipV="1">
            <a:off x="358508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 name="Can 5"/>
          <p:cNvSpPr/>
          <p:nvPr/>
        </p:nvSpPr>
        <p:spPr>
          <a:xfrm>
            <a:off x="2160550" y="49007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6" name="Can 15"/>
          <p:cNvSpPr/>
          <p:nvPr/>
        </p:nvSpPr>
        <p:spPr>
          <a:xfrm>
            <a:off x="2312950" y="50531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7" name="Can 16"/>
          <p:cNvSpPr/>
          <p:nvPr/>
        </p:nvSpPr>
        <p:spPr>
          <a:xfrm>
            <a:off x="2465350" y="52055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cxnSp>
        <p:nvCxnSpPr>
          <p:cNvPr id="19" name="Elbow Connector 18"/>
          <p:cNvCxnSpPr>
            <a:cxnSpLocks/>
            <a:stCxn id="8" idx="2"/>
            <a:endCxn id="6" idx="1"/>
          </p:cNvCxnSpPr>
          <p:nvPr/>
        </p:nvCxnSpPr>
        <p:spPr>
          <a:xfrm rot="5400000">
            <a:off x="2063496" y="3946563"/>
            <a:ext cx="1461169" cy="447252"/>
          </a:xfrm>
          <a:prstGeom prst="bentConnector3">
            <a:avLst>
              <a:gd name="adj1" fmla="val 81290"/>
            </a:avLst>
          </a:prstGeom>
          <a:ln w="19050">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E131B5-4596-4B58-921C-2A56FCBC9E70}"/>
              </a:ext>
            </a:extLst>
          </p:cNvPr>
          <p:cNvSpPr/>
          <p:nvPr/>
        </p:nvSpPr>
        <p:spPr>
          <a:xfrm>
            <a:off x="2465351" y="6426894"/>
            <a:ext cx="7299751"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err="1"/>
              <a:t>kubelet</a:t>
            </a:r>
            <a:r>
              <a:rPr lang="en-US" sz="2000" dirty="0"/>
              <a:t>: Responsible for everything on the Worker Node</a:t>
            </a:r>
          </a:p>
        </p:txBody>
      </p:sp>
      <p:sp>
        <p:nvSpPr>
          <p:cNvPr id="21" name="Rectangle 20">
            <a:extLst>
              <a:ext uri="{FF2B5EF4-FFF2-40B4-BE49-F238E27FC236}">
                <a16:creationId xmlns:a16="http://schemas.microsoft.com/office/drawing/2014/main" id="{EF744264-88F9-4C1B-AA70-6331D51E5536}"/>
              </a:ext>
            </a:extLst>
          </p:cNvPr>
          <p:cNvSpPr/>
          <p:nvPr/>
        </p:nvSpPr>
        <p:spPr>
          <a:xfrm>
            <a:off x="7229426" y="2266724"/>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Kubelet</a:t>
            </a:r>
            <a:endParaRPr lang="en-AU" sz="1600" dirty="0"/>
          </a:p>
        </p:txBody>
      </p:sp>
      <p:cxnSp>
        <p:nvCxnSpPr>
          <p:cNvPr id="23" name="Connector: Elbow 22">
            <a:extLst>
              <a:ext uri="{FF2B5EF4-FFF2-40B4-BE49-F238E27FC236}">
                <a16:creationId xmlns:a16="http://schemas.microsoft.com/office/drawing/2014/main" id="{912341B7-8447-43FE-BF39-C54E9DAB9F82}"/>
              </a:ext>
            </a:extLst>
          </p:cNvPr>
          <p:cNvCxnSpPr>
            <a:cxnSpLocks/>
            <a:stCxn id="8" idx="3"/>
            <a:endCxn id="21" idx="1"/>
          </p:cNvCxnSpPr>
          <p:nvPr/>
        </p:nvCxnSpPr>
        <p:spPr>
          <a:xfrm flipV="1">
            <a:off x="4231650" y="2462742"/>
            <a:ext cx="2997776" cy="566959"/>
          </a:xfrm>
          <a:prstGeom prst="bent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5" name="Rectangle 24">
            <a:extLst>
              <a:ext uri="{FF2B5EF4-FFF2-40B4-BE49-F238E27FC236}">
                <a16:creationId xmlns:a16="http://schemas.microsoft.com/office/drawing/2014/main" id="{3D7617DD-AB53-46EE-9A18-EAF2EBDC5801}"/>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spTree>
    <p:extLst>
      <p:ext uri="{BB962C8B-B14F-4D97-AF65-F5344CB8AC3E}">
        <p14:creationId xmlns:p14="http://schemas.microsoft.com/office/powerpoint/2010/main" val="414683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24</a:t>
            </a:fld>
            <a:endParaRPr lang="en-AU" dirty="0"/>
          </a:p>
        </p:txBody>
      </p:sp>
      <p:sp>
        <p:nvSpPr>
          <p:cNvPr id="5" name="Rectangle 4"/>
          <p:cNvSpPr/>
          <p:nvPr/>
        </p:nvSpPr>
        <p:spPr>
          <a:xfrm>
            <a:off x="1389825" y="2280349"/>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8"/>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5"/>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7"/>
            <a:ext cx="2427889" cy="81980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701"/>
            <a:ext cx="908793" cy="525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93706" y="3849509"/>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Scheduler</a:t>
            </a:r>
          </a:p>
        </p:txBody>
      </p:sp>
      <p:cxnSp>
        <p:nvCxnSpPr>
          <p:cNvPr id="9" name="Straight Arrow Connector 8"/>
          <p:cNvCxnSpPr/>
          <p:nvPr/>
        </p:nvCxnSpPr>
        <p:spPr>
          <a:xfrm flipV="1">
            <a:off x="207720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80488" y="3849508"/>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Controller Manager</a:t>
            </a:r>
          </a:p>
        </p:txBody>
      </p:sp>
      <p:cxnSp>
        <p:nvCxnSpPr>
          <p:cNvPr id="15" name="Straight Arrow Connector 14"/>
          <p:cNvCxnSpPr/>
          <p:nvPr/>
        </p:nvCxnSpPr>
        <p:spPr>
          <a:xfrm flipV="1">
            <a:off x="358508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 name="Can 5"/>
          <p:cNvSpPr/>
          <p:nvPr/>
        </p:nvSpPr>
        <p:spPr>
          <a:xfrm>
            <a:off x="2160550" y="49007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6" name="Can 15"/>
          <p:cNvSpPr/>
          <p:nvPr/>
        </p:nvSpPr>
        <p:spPr>
          <a:xfrm>
            <a:off x="2312950" y="50531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7" name="Can 16"/>
          <p:cNvSpPr/>
          <p:nvPr/>
        </p:nvSpPr>
        <p:spPr>
          <a:xfrm>
            <a:off x="2465350" y="52055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cxnSp>
        <p:nvCxnSpPr>
          <p:cNvPr id="19" name="Elbow Connector 18"/>
          <p:cNvCxnSpPr>
            <a:cxnSpLocks/>
            <a:stCxn id="8" idx="2"/>
            <a:endCxn id="6" idx="1"/>
          </p:cNvCxnSpPr>
          <p:nvPr/>
        </p:nvCxnSpPr>
        <p:spPr>
          <a:xfrm rot="5400000">
            <a:off x="2063496" y="3946563"/>
            <a:ext cx="1461169" cy="447252"/>
          </a:xfrm>
          <a:prstGeom prst="bentConnector3">
            <a:avLst>
              <a:gd name="adj1" fmla="val 81290"/>
            </a:avLst>
          </a:prstGeom>
          <a:ln w="19050">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E131B5-4596-4B58-921C-2A56FCBC9E70}"/>
              </a:ext>
            </a:extLst>
          </p:cNvPr>
          <p:cNvSpPr/>
          <p:nvPr/>
        </p:nvSpPr>
        <p:spPr>
          <a:xfrm>
            <a:off x="2465351" y="6426894"/>
            <a:ext cx="7299751"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a:t>Docker Runtime</a:t>
            </a:r>
            <a:r>
              <a:rPr lang="en-US" sz="2000" dirty="0"/>
              <a:t>: Downloads images and runs containers</a:t>
            </a:r>
          </a:p>
        </p:txBody>
      </p:sp>
      <p:sp>
        <p:nvSpPr>
          <p:cNvPr id="21" name="Rectangle 20">
            <a:extLst>
              <a:ext uri="{FF2B5EF4-FFF2-40B4-BE49-F238E27FC236}">
                <a16:creationId xmlns:a16="http://schemas.microsoft.com/office/drawing/2014/main" id="{EF744264-88F9-4C1B-AA70-6331D51E5536}"/>
              </a:ext>
            </a:extLst>
          </p:cNvPr>
          <p:cNvSpPr/>
          <p:nvPr/>
        </p:nvSpPr>
        <p:spPr>
          <a:xfrm>
            <a:off x="7229426" y="2266724"/>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Kubelet</a:t>
            </a:r>
            <a:endParaRPr lang="en-AU" sz="1600" dirty="0"/>
          </a:p>
        </p:txBody>
      </p:sp>
      <p:cxnSp>
        <p:nvCxnSpPr>
          <p:cNvPr id="23" name="Connector: Elbow 22">
            <a:extLst>
              <a:ext uri="{FF2B5EF4-FFF2-40B4-BE49-F238E27FC236}">
                <a16:creationId xmlns:a16="http://schemas.microsoft.com/office/drawing/2014/main" id="{912341B7-8447-43FE-BF39-C54E9DAB9F82}"/>
              </a:ext>
            </a:extLst>
          </p:cNvPr>
          <p:cNvCxnSpPr>
            <a:cxnSpLocks/>
            <a:stCxn id="8" idx="3"/>
            <a:endCxn id="21" idx="1"/>
          </p:cNvCxnSpPr>
          <p:nvPr/>
        </p:nvCxnSpPr>
        <p:spPr>
          <a:xfrm flipV="1">
            <a:off x="4231650" y="2462742"/>
            <a:ext cx="2997776" cy="566959"/>
          </a:xfrm>
          <a:prstGeom prst="bent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2" name="Rectangle 21">
            <a:extLst>
              <a:ext uri="{FF2B5EF4-FFF2-40B4-BE49-F238E27FC236}">
                <a16:creationId xmlns:a16="http://schemas.microsoft.com/office/drawing/2014/main" id="{3E258C38-5C71-401D-B4F8-0C61AA090879}"/>
              </a:ext>
            </a:extLst>
          </p:cNvPr>
          <p:cNvSpPr/>
          <p:nvPr/>
        </p:nvSpPr>
        <p:spPr>
          <a:xfrm>
            <a:off x="7133466" y="2733774"/>
            <a:ext cx="2987040" cy="1366343"/>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t>Docker</a:t>
            </a:r>
          </a:p>
        </p:txBody>
      </p:sp>
      <p:sp>
        <p:nvSpPr>
          <p:cNvPr id="24" name="Rectangle 23">
            <a:extLst>
              <a:ext uri="{FF2B5EF4-FFF2-40B4-BE49-F238E27FC236}">
                <a16:creationId xmlns:a16="http://schemas.microsoft.com/office/drawing/2014/main" id="{2A2B2D11-4E07-49D1-A4DE-2AAF94E8B87C}"/>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spTree>
    <p:extLst>
      <p:ext uri="{BB962C8B-B14F-4D97-AF65-F5344CB8AC3E}">
        <p14:creationId xmlns:p14="http://schemas.microsoft.com/office/powerpoint/2010/main" val="404798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25</a:t>
            </a:fld>
            <a:endParaRPr lang="en-AU" dirty="0"/>
          </a:p>
        </p:txBody>
      </p:sp>
      <p:sp>
        <p:nvSpPr>
          <p:cNvPr id="5" name="Rectangle 4"/>
          <p:cNvSpPr/>
          <p:nvPr/>
        </p:nvSpPr>
        <p:spPr>
          <a:xfrm>
            <a:off x="1389825" y="2280349"/>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8"/>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5"/>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7"/>
            <a:ext cx="2427889" cy="81980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701"/>
            <a:ext cx="908793" cy="525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93706" y="3849509"/>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Scheduler</a:t>
            </a:r>
          </a:p>
        </p:txBody>
      </p:sp>
      <p:cxnSp>
        <p:nvCxnSpPr>
          <p:cNvPr id="9" name="Straight Arrow Connector 8"/>
          <p:cNvCxnSpPr/>
          <p:nvPr/>
        </p:nvCxnSpPr>
        <p:spPr>
          <a:xfrm flipV="1">
            <a:off x="207720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80488" y="3849508"/>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Controller Manager</a:t>
            </a:r>
          </a:p>
        </p:txBody>
      </p:sp>
      <p:cxnSp>
        <p:nvCxnSpPr>
          <p:cNvPr id="15" name="Straight Arrow Connector 14"/>
          <p:cNvCxnSpPr/>
          <p:nvPr/>
        </p:nvCxnSpPr>
        <p:spPr>
          <a:xfrm flipV="1">
            <a:off x="358508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 name="Can 5"/>
          <p:cNvSpPr/>
          <p:nvPr/>
        </p:nvSpPr>
        <p:spPr>
          <a:xfrm>
            <a:off x="2160550" y="49007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6" name="Can 15"/>
          <p:cNvSpPr/>
          <p:nvPr/>
        </p:nvSpPr>
        <p:spPr>
          <a:xfrm>
            <a:off x="2312950" y="50531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7" name="Can 16"/>
          <p:cNvSpPr/>
          <p:nvPr/>
        </p:nvSpPr>
        <p:spPr>
          <a:xfrm>
            <a:off x="2465350" y="52055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cxnSp>
        <p:nvCxnSpPr>
          <p:cNvPr id="19" name="Elbow Connector 18"/>
          <p:cNvCxnSpPr>
            <a:cxnSpLocks/>
            <a:stCxn id="8" idx="2"/>
            <a:endCxn id="6" idx="1"/>
          </p:cNvCxnSpPr>
          <p:nvPr/>
        </p:nvCxnSpPr>
        <p:spPr>
          <a:xfrm rot="5400000">
            <a:off x="2063496" y="3946563"/>
            <a:ext cx="1461169" cy="447252"/>
          </a:xfrm>
          <a:prstGeom prst="bentConnector3">
            <a:avLst>
              <a:gd name="adj1" fmla="val 81290"/>
            </a:avLst>
          </a:prstGeom>
          <a:ln w="19050">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E131B5-4596-4B58-921C-2A56FCBC9E70}"/>
              </a:ext>
            </a:extLst>
          </p:cNvPr>
          <p:cNvSpPr/>
          <p:nvPr/>
        </p:nvSpPr>
        <p:spPr>
          <a:xfrm>
            <a:off x="2465351" y="6426894"/>
            <a:ext cx="7299751"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a:t>Pod</a:t>
            </a:r>
            <a:r>
              <a:rPr lang="en-US" sz="2000" dirty="0"/>
              <a:t>: basic deployable unit of K8s</a:t>
            </a:r>
          </a:p>
        </p:txBody>
      </p:sp>
      <p:sp>
        <p:nvSpPr>
          <p:cNvPr id="21" name="Rectangle 20">
            <a:extLst>
              <a:ext uri="{FF2B5EF4-FFF2-40B4-BE49-F238E27FC236}">
                <a16:creationId xmlns:a16="http://schemas.microsoft.com/office/drawing/2014/main" id="{EF744264-88F9-4C1B-AA70-6331D51E5536}"/>
              </a:ext>
            </a:extLst>
          </p:cNvPr>
          <p:cNvSpPr/>
          <p:nvPr/>
        </p:nvSpPr>
        <p:spPr>
          <a:xfrm>
            <a:off x="7229426" y="2266724"/>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Kubelet</a:t>
            </a:r>
            <a:endParaRPr lang="en-AU" sz="1600" dirty="0"/>
          </a:p>
        </p:txBody>
      </p:sp>
      <p:cxnSp>
        <p:nvCxnSpPr>
          <p:cNvPr id="23" name="Connector: Elbow 22">
            <a:extLst>
              <a:ext uri="{FF2B5EF4-FFF2-40B4-BE49-F238E27FC236}">
                <a16:creationId xmlns:a16="http://schemas.microsoft.com/office/drawing/2014/main" id="{912341B7-8447-43FE-BF39-C54E9DAB9F82}"/>
              </a:ext>
            </a:extLst>
          </p:cNvPr>
          <p:cNvCxnSpPr>
            <a:cxnSpLocks/>
            <a:stCxn id="8" idx="3"/>
            <a:endCxn id="21" idx="1"/>
          </p:cNvCxnSpPr>
          <p:nvPr/>
        </p:nvCxnSpPr>
        <p:spPr>
          <a:xfrm flipV="1">
            <a:off x="4231650" y="2462742"/>
            <a:ext cx="2997776" cy="566959"/>
          </a:xfrm>
          <a:prstGeom prst="bent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2" name="Rectangle 21">
            <a:extLst>
              <a:ext uri="{FF2B5EF4-FFF2-40B4-BE49-F238E27FC236}">
                <a16:creationId xmlns:a16="http://schemas.microsoft.com/office/drawing/2014/main" id="{3E258C38-5C71-401D-B4F8-0C61AA090879}"/>
              </a:ext>
            </a:extLst>
          </p:cNvPr>
          <p:cNvSpPr/>
          <p:nvPr/>
        </p:nvSpPr>
        <p:spPr>
          <a:xfrm>
            <a:off x="7133466" y="2733774"/>
            <a:ext cx="2987040" cy="1366343"/>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t>Docker</a:t>
            </a:r>
          </a:p>
        </p:txBody>
      </p:sp>
      <p:sp>
        <p:nvSpPr>
          <p:cNvPr id="24" name="Rectangle 23">
            <a:extLst>
              <a:ext uri="{FF2B5EF4-FFF2-40B4-BE49-F238E27FC236}">
                <a16:creationId xmlns:a16="http://schemas.microsoft.com/office/drawing/2014/main" id="{A93AE156-49E8-45BA-B79F-31A9E94994A6}"/>
              </a:ext>
            </a:extLst>
          </p:cNvPr>
          <p:cNvSpPr/>
          <p:nvPr/>
        </p:nvSpPr>
        <p:spPr>
          <a:xfrm>
            <a:off x="7265988" y="308078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25" name="Rectangle 24">
            <a:extLst>
              <a:ext uri="{FF2B5EF4-FFF2-40B4-BE49-F238E27FC236}">
                <a16:creationId xmlns:a16="http://schemas.microsoft.com/office/drawing/2014/main" id="{ACE339B9-7D6E-4DA7-9BDF-C91EB0C896EE}"/>
              </a:ext>
            </a:extLst>
          </p:cNvPr>
          <p:cNvSpPr/>
          <p:nvPr/>
        </p:nvSpPr>
        <p:spPr>
          <a:xfrm>
            <a:off x="8240826" y="308078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26" name="Rectangle 25">
            <a:extLst>
              <a:ext uri="{FF2B5EF4-FFF2-40B4-BE49-F238E27FC236}">
                <a16:creationId xmlns:a16="http://schemas.microsoft.com/office/drawing/2014/main" id="{CF8B99A7-1F37-4D83-84FB-18936219ABFB}"/>
              </a:ext>
            </a:extLst>
          </p:cNvPr>
          <p:cNvSpPr/>
          <p:nvPr/>
        </p:nvSpPr>
        <p:spPr>
          <a:xfrm>
            <a:off x="9241325" y="3075879"/>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cxnSp>
        <p:nvCxnSpPr>
          <p:cNvPr id="27" name="Straight Arrow Connector 26">
            <a:extLst>
              <a:ext uri="{FF2B5EF4-FFF2-40B4-BE49-F238E27FC236}">
                <a16:creationId xmlns:a16="http://schemas.microsoft.com/office/drawing/2014/main" id="{AF0563FA-FA73-4B69-A5A7-2BB3305B5182}"/>
              </a:ext>
            </a:extLst>
          </p:cNvPr>
          <p:cNvCxnSpPr>
            <a:cxnSpLocks/>
            <a:stCxn id="21" idx="2"/>
            <a:endCxn id="26" idx="0"/>
          </p:cNvCxnSpPr>
          <p:nvPr/>
        </p:nvCxnSpPr>
        <p:spPr>
          <a:xfrm>
            <a:off x="7722186" y="2658760"/>
            <a:ext cx="1859499" cy="417119"/>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5D099C-D745-4B7A-B1D9-41563CC82B85}"/>
              </a:ext>
            </a:extLst>
          </p:cNvPr>
          <p:cNvCxnSpPr>
            <a:cxnSpLocks/>
            <a:stCxn id="21" idx="2"/>
            <a:endCxn id="25" idx="0"/>
          </p:cNvCxnSpPr>
          <p:nvPr/>
        </p:nvCxnSpPr>
        <p:spPr>
          <a:xfrm>
            <a:off x="7722186" y="2658760"/>
            <a:ext cx="859000"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A77EF5-6BCC-455D-BC40-FE3FD16A7A8E}"/>
              </a:ext>
            </a:extLst>
          </p:cNvPr>
          <p:cNvCxnSpPr>
            <a:cxnSpLocks/>
            <a:stCxn id="21" idx="2"/>
            <a:endCxn id="24" idx="0"/>
          </p:cNvCxnSpPr>
          <p:nvPr/>
        </p:nvCxnSpPr>
        <p:spPr>
          <a:xfrm flipH="1">
            <a:off x="7606348" y="2658760"/>
            <a:ext cx="115838"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BC9291B-91C2-497F-9B30-00D6F31C128B}"/>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spTree>
    <p:extLst>
      <p:ext uri="{BB962C8B-B14F-4D97-AF65-F5344CB8AC3E}">
        <p14:creationId xmlns:p14="http://schemas.microsoft.com/office/powerpoint/2010/main" val="38028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1"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up)">
                                      <p:cBhvr>
                                        <p:cTn id="13" dur="500"/>
                                        <p:tgtEl>
                                          <p:spTgt spid="27"/>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26</a:t>
            </a:fld>
            <a:endParaRPr lang="en-AU" dirty="0"/>
          </a:p>
        </p:txBody>
      </p:sp>
      <p:sp>
        <p:nvSpPr>
          <p:cNvPr id="5" name="Rectangle 4"/>
          <p:cNvSpPr/>
          <p:nvPr/>
        </p:nvSpPr>
        <p:spPr>
          <a:xfrm>
            <a:off x="1389825" y="2280349"/>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8"/>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5"/>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7"/>
            <a:ext cx="2427889" cy="81980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701"/>
            <a:ext cx="908793" cy="525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93706" y="3849509"/>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Scheduler</a:t>
            </a:r>
          </a:p>
        </p:txBody>
      </p:sp>
      <p:cxnSp>
        <p:nvCxnSpPr>
          <p:cNvPr id="9" name="Straight Arrow Connector 8"/>
          <p:cNvCxnSpPr/>
          <p:nvPr/>
        </p:nvCxnSpPr>
        <p:spPr>
          <a:xfrm flipV="1">
            <a:off x="207720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80488" y="3849508"/>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Controller Manager</a:t>
            </a:r>
          </a:p>
        </p:txBody>
      </p:sp>
      <p:cxnSp>
        <p:nvCxnSpPr>
          <p:cNvPr id="15" name="Straight Arrow Connector 14"/>
          <p:cNvCxnSpPr/>
          <p:nvPr/>
        </p:nvCxnSpPr>
        <p:spPr>
          <a:xfrm flipV="1">
            <a:off x="358508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 name="Can 5"/>
          <p:cNvSpPr/>
          <p:nvPr/>
        </p:nvSpPr>
        <p:spPr>
          <a:xfrm>
            <a:off x="2160550" y="49007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6" name="Can 15"/>
          <p:cNvSpPr/>
          <p:nvPr/>
        </p:nvSpPr>
        <p:spPr>
          <a:xfrm>
            <a:off x="2312950" y="50531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7" name="Can 16"/>
          <p:cNvSpPr/>
          <p:nvPr/>
        </p:nvSpPr>
        <p:spPr>
          <a:xfrm>
            <a:off x="2465350" y="52055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cxnSp>
        <p:nvCxnSpPr>
          <p:cNvPr id="19" name="Elbow Connector 18"/>
          <p:cNvCxnSpPr>
            <a:cxnSpLocks/>
            <a:stCxn id="8" idx="2"/>
            <a:endCxn id="6" idx="1"/>
          </p:cNvCxnSpPr>
          <p:nvPr/>
        </p:nvCxnSpPr>
        <p:spPr>
          <a:xfrm rot="5400000">
            <a:off x="2063496" y="3946563"/>
            <a:ext cx="1461169" cy="447252"/>
          </a:xfrm>
          <a:prstGeom prst="bentConnector3">
            <a:avLst>
              <a:gd name="adj1" fmla="val 81290"/>
            </a:avLst>
          </a:prstGeom>
          <a:ln w="19050">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E131B5-4596-4B58-921C-2A56FCBC9E70}"/>
              </a:ext>
            </a:extLst>
          </p:cNvPr>
          <p:cNvSpPr/>
          <p:nvPr/>
        </p:nvSpPr>
        <p:spPr>
          <a:xfrm>
            <a:off x="2465351" y="6426894"/>
            <a:ext cx="7298848"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a:t>Containers</a:t>
            </a:r>
            <a:r>
              <a:rPr lang="en-US" sz="2000" dirty="0"/>
              <a:t>: where the application code lives</a:t>
            </a:r>
          </a:p>
        </p:txBody>
      </p:sp>
      <p:sp>
        <p:nvSpPr>
          <p:cNvPr id="21" name="Rectangle 20">
            <a:extLst>
              <a:ext uri="{FF2B5EF4-FFF2-40B4-BE49-F238E27FC236}">
                <a16:creationId xmlns:a16="http://schemas.microsoft.com/office/drawing/2014/main" id="{EF744264-88F9-4C1B-AA70-6331D51E5536}"/>
              </a:ext>
            </a:extLst>
          </p:cNvPr>
          <p:cNvSpPr/>
          <p:nvPr/>
        </p:nvSpPr>
        <p:spPr>
          <a:xfrm>
            <a:off x="7229426" y="2266724"/>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Kubelet</a:t>
            </a:r>
            <a:endParaRPr lang="en-AU" sz="1600" dirty="0"/>
          </a:p>
        </p:txBody>
      </p:sp>
      <p:cxnSp>
        <p:nvCxnSpPr>
          <p:cNvPr id="23" name="Connector: Elbow 22">
            <a:extLst>
              <a:ext uri="{FF2B5EF4-FFF2-40B4-BE49-F238E27FC236}">
                <a16:creationId xmlns:a16="http://schemas.microsoft.com/office/drawing/2014/main" id="{912341B7-8447-43FE-BF39-C54E9DAB9F82}"/>
              </a:ext>
            </a:extLst>
          </p:cNvPr>
          <p:cNvCxnSpPr>
            <a:cxnSpLocks/>
            <a:stCxn id="8" idx="3"/>
            <a:endCxn id="21" idx="1"/>
          </p:cNvCxnSpPr>
          <p:nvPr/>
        </p:nvCxnSpPr>
        <p:spPr>
          <a:xfrm flipV="1">
            <a:off x="4231650" y="2462742"/>
            <a:ext cx="2997776" cy="566959"/>
          </a:xfrm>
          <a:prstGeom prst="bent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2" name="Rectangle 21">
            <a:extLst>
              <a:ext uri="{FF2B5EF4-FFF2-40B4-BE49-F238E27FC236}">
                <a16:creationId xmlns:a16="http://schemas.microsoft.com/office/drawing/2014/main" id="{3E258C38-5C71-401D-B4F8-0C61AA090879}"/>
              </a:ext>
            </a:extLst>
          </p:cNvPr>
          <p:cNvSpPr/>
          <p:nvPr/>
        </p:nvSpPr>
        <p:spPr>
          <a:xfrm>
            <a:off x="7133466" y="2733774"/>
            <a:ext cx="2987040" cy="1366343"/>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t>Docker</a:t>
            </a:r>
          </a:p>
        </p:txBody>
      </p:sp>
      <p:sp>
        <p:nvSpPr>
          <p:cNvPr id="24" name="Rectangle 23">
            <a:extLst>
              <a:ext uri="{FF2B5EF4-FFF2-40B4-BE49-F238E27FC236}">
                <a16:creationId xmlns:a16="http://schemas.microsoft.com/office/drawing/2014/main" id="{A93AE156-49E8-45BA-B79F-31A9E94994A6}"/>
              </a:ext>
            </a:extLst>
          </p:cNvPr>
          <p:cNvSpPr/>
          <p:nvPr/>
        </p:nvSpPr>
        <p:spPr>
          <a:xfrm>
            <a:off x="7265988" y="308078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25" name="Rectangle 24">
            <a:extLst>
              <a:ext uri="{FF2B5EF4-FFF2-40B4-BE49-F238E27FC236}">
                <a16:creationId xmlns:a16="http://schemas.microsoft.com/office/drawing/2014/main" id="{ACE339B9-7D6E-4DA7-9BDF-C91EB0C896EE}"/>
              </a:ext>
            </a:extLst>
          </p:cNvPr>
          <p:cNvSpPr/>
          <p:nvPr/>
        </p:nvSpPr>
        <p:spPr>
          <a:xfrm>
            <a:off x="8240826" y="308078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26" name="Rectangle 25">
            <a:extLst>
              <a:ext uri="{FF2B5EF4-FFF2-40B4-BE49-F238E27FC236}">
                <a16:creationId xmlns:a16="http://schemas.microsoft.com/office/drawing/2014/main" id="{CF8B99A7-1F37-4D83-84FB-18936219ABFB}"/>
              </a:ext>
            </a:extLst>
          </p:cNvPr>
          <p:cNvSpPr/>
          <p:nvPr/>
        </p:nvSpPr>
        <p:spPr>
          <a:xfrm>
            <a:off x="9241325" y="3075879"/>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cxnSp>
        <p:nvCxnSpPr>
          <p:cNvPr id="27" name="Straight Arrow Connector 26">
            <a:extLst>
              <a:ext uri="{FF2B5EF4-FFF2-40B4-BE49-F238E27FC236}">
                <a16:creationId xmlns:a16="http://schemas.microsoft.com/office/drawing/2014/main" id="{AF0563FA-FA73-4B69-A5A7-2BB3305B5182}"/>
              </a:ext>
            </a:extLst>
          </p:cNvPr>
          <p:cNvCxnSpPr>
            <a:cxnSpLocks/>
            <a:stCxn id="21" idx="2"/>
            <a:endCxn id="26" idx="0"/>
          </p:cNvCxnSpPr>
          <p:nvPr/>
        </p:nvCxnSpPr>
        <p:spPr>
          <a:xfrm>
            <a:off x="7722186" y="2658760"/>
            <a:ext cx="1859499" cy="417119"/>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5D099C-D745-4B7A-B1D9-41563CC82B85}"/>
              </a:ext>
            </a:extLst>
          </p:cNvPr>
          <p:cNvCxnSpPr>
            <a:cxnSpLocks/>
            <a:stCxn id="21" idx="2"/>
            <a:endCxn id="25" idx="0"/>
          </p:cNvCxnSpPr>
          <p:nvPr/>
        </p:nvCxnSpPr>
        <p:spPr>
          <a:xfrm>
            <a:off x="7722186" y="2658760"/>
            <a:ext cx="859000"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A77EF5-6BCC-455D-BC40-FE3FD16A7A8E}"/>
              </a:ext>
            </a:extLst>
          </p:cNvPr>
          <p:cNvCxnSpPr>
            <a:cxnSpLocks/>
            <a:stCxn id="21" idx="2"/>
            <a:endCxn id="24" idx="0"/>
          </p:cNvCxnSpPr>
          <p:nvPr/>
        </p:nvCxnSpPr>
        <p:spPr>
          <a:xfrm flipH="1">
            <a:off x="7606348" y="2658760"/>
            <a:ext cx="115838"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A2FE929-F7AD-4400-93ED-57223B855519}"/>
              </a:ext>
            </a:extLst>
          </p:cNvPr>
          <p:cNvSpPr/>
          <p:nvPr/>
        </p:nvSpPr>
        <p:spPr>
          <a:xfrm>
            <a:off x="7387908" y="3224689"/>
            <a:ext cx="467360" cy="694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dirty="0"/>
          </a:p>
        </p:txBody>
      </p:sp>
      <p:sp>
        <p:nvSpPr>
          <p:cNvPr id="30" name="Rectangle 29">
            <a:extLst>
              <a:ext uri="{FF2B5EF4-FFF2-40B4-BE49-F238E27FC236}">
                <a16:creationId xmlns:a16="http://schemas.microsoft.com/office/drawing/2014/main" id="{53E4A1DA-54EC-4478-8D79-3EF79F45EE0D}"/>
              </a:ext>
            </a:extLst>
          </p:cNvPr>
          <p:cNvSpPr/>
          <p:nvPr/>
        </p:nvSpPr>
        <p:spPr>
          <a:xfrm>
            <a:off x="8373428" y="3232044"/>
            <a:ext cx="388544" cy="27257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2" name="Rectangle 31">
            <a:extLst>
              <a:ext uri="{FF2B5EF4-FFF2-40B4-BE49-F238E27FC236}">
                <a16:creationId xmlns:a16="http://schemas.microsoft.com/office/drawing/2014/main" id="{9DA0E7AA-2784-4876-92EE-FE7662378429}"/>
              </a:ext>
            </a:extLst>
          </p:cNvPr>
          <p:cNvSpPr/>
          <p:nvPr/>
        </p:nvSpPr>
        <p:spPr>
          <a:xfrm>
            <a:off x="8375892" y="3618123"/>
            <a:ext cx="388544" cy="2725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3" name="Rectangle 32">
            <a:extLst>
              <a:ext uri="{FF2B5EF4-FFF2-40B4-BE49-F238E27FC236}">
                <a16:creationId xmlns:a16="http://schemas.microsoft.com/office/drawing/2014/main" id="{F3061BDC-2F69-4E20-9FDE-A89E49A8BCF4}"/>
              </a:ext>
            </a:extLst>
          </p:cNvPr>
          <p:cNvSpPr/>
          <p:nvPr/>
        </p:nvSpPr>
        <p:spPr>
          <a:xfrm>
            <a:off x="9437586" y="3199877"/>
            <a:ext cx="326613" cy="17668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4" name="Rectangle 33">
            <a:extLst>
              <a:ext uri="{FF2B5EF4-FFF2-40B4-BE49-F238E27FC236}">
                <a16:creationId xmlns:a16="http://schemas.microsoft.com/office/drawing/2014/main" id="{8F8D254C-D0B7-4CED-9ABB-487E77880D98}"/>
              </a:ext>
            </a:extLst>
          </p:cNvPr>
          <p:cNvSpPr/>
          <p:nvPr/>
        </p:nvSpPr>
        <p:spPr>
          <a:xfrm>
            <a:off x="9437586" y="3444543"/>
            <a:ext cx="326613" cy="17668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5" name="Rectangle 34">
            <a:extLst>
              <a:ext uri="{FF2B5EF4-FFF2-40B4-BE49-F238E27FC236}">
                <a16:creationId xmlns:a16="http://schemas.microsoft.com/office/drawing/2014/main" id="{CFED29E2-715B-4A04-ADBC-14B647E3CC24}"/>
              </a:ext>
            </a:extLst>
          </p:cNvPr>
          <p:cNvSpPr/>
          <p:nvPr/>
        </p:nvSpPr>
        <p:spPr>
          <a:xfrm>
            <a:off x="9437586" y="3696893"/>
            <a:ext cx="326613" cy="17668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6" name="Rectangle 35">
            <a:extLst>
              <a:ext uri="{FF2B5EF4-FFF2-40B4-BE49-F238E27FC236}">
                <a16:creationId xmlns:a16="http://schemas.microsoft.com/office/drawing/2014/main" id="{E49725A5-29E2-48F0-9642-DDAA23F0DA5C}"/>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spTree>
    <p:extLst>
      <p:ext uri="{BB962C8B-B14F-4D97-AF65-F5344CB8AC3E}">
        <p14:creationId xmlns:p14="http://schemas.microsoft.com/office/powerpoint/2010/main" val="366353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up)">
                                      <p:cBhvr>
                                        <p:cTn id="10" dur="500"/>
                                        <p:tgtEl>
                                          <p:spTgt spid="3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500"/>
                                        <p:tgtEl>
                                          <p:spTgt spid="3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up)">
                                      <p:cBhvr>
                                        <p:cTn id="19" dur="500"/>
                                        <p:tgtEl>
                                          <p:spTgt spid="32"/>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30" grpId="0" animBg="1"/>
      <p:bldP spid="32"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27</a:t>
            </a:fld>
            <a:endParaRPr lang="en-AU" dirty="0"/>
          </a:p>
        </p:txBody>
      </p:sp>
      <p:sp>
        <p:nvSpPr>
          <p:cNvPr id="5" name="Rectangle 4"/>
          <p:cNvSpPr/>
          <p:nvPr/>
        </p:nvSpPr>
        <p:spPr>
          <a:xfrm>
            <a:off x="1389825" y="2280349"/>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8"/>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5"/>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7"/>
            <a:ext cx="2427889" cy="81980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701"/>
            <a:ext cx="908793" cy="525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93706" y="3849509"/>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Scheduler</a:t>
            </a:r>
          </a:p>
        </p:txBody>
      </p:sp>
      <p:cxnSp>
        <p:nvCxnSpPr>
          <p:cNvPr id="9" name="Straight Arrow Connector 8"/>
          <p:cNvCxnSpPr/>
          <p:nvPr/>
        </p:nvCxnSpPr>
        <p:spPr>
          <a:xfrm flipV="1">
            <a:off x="207720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80488" y="3849508"/>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Controller Manager</a:t>
            </a:r>
          </a:p>
        </p:txBody>
      </p:sp>
      <p:cxnSp>
        <p:nvCxnSpPr>
          <p:cNvPr id="15" name="Straight Arrow Connector 14"/>
          <p:cNvCxnSpPr/>
          <p:nvPr/>
        </p:nvCxnSpPr>
        <p:spPr>
          <a:xfrm flipV="1">
            <a:off x="358508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 name="Can 5"/>
          <p:cNvSpPr/>
          <p:nvPr/>
        </p:nvSpPr>
        <p:spPr>
          <a:xfrm>
            <a:off x="2160550" y="49007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6" name="Can 15"/>
          <p:cNvSpPr/>
          <p:nvPr/>
        </p:nvSpPr>
        <p:spPr>
          <a:xfrm>
            <a:off x="2312950" y="50531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7" name="Can 16"/>
          <p:cNvSpPr/>
          <p:nvPr/>
        </p:nvSpPr>
        <p:spPr>
          <a:xfrm>
            <a:off x="2465350" y="52055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cxnSp>
        <p:nvCxnSpPr>
          <p:cNvPr id="19" name="Elbow Connector 18"/>
          <p:cNvCxnSpPr>
            <a:cxnSpLocks/>
            <a:stCxn id="8" idx="2"/>
            <a:endCxn id="6" idx="1"/>
          </p:cNvCxnSpPr>
          <p:nvPr/>
        </p:nvCxnSpPr>
        <p:spPr>
          <a:xfrm rot="5400000">
            <a:off x="2063496" y="3946563"/>
            <a:ext cx="1461169" cy="447252"/>
          </a:xfrm>
          <a:prstGeom prst="bentConnector3">
            <a:avLst>
              <a:gd name="adj1" fmla="val 81290"/>
            </a:avLst>
          </a:prstGeom>
          <a:ln w="19050">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E131B5-4596-4B58-921C-2A56FCBC9E70}"/>
              </a:ext>
            </a:extLst>
          </p:cNvPr>
          <p:cNvSpPr/>
          <p:nvPr/>
        </p:nvSpPr>
        <p:spPr>
          <a:xfrm>
            <a:off x="2465351" y="6426894"/>
            <a:ext cx="7298848"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a:t>Proxy</a:t>
            </a:r>
            <a:r>
              <a:rPr lang="en-US" sz="2000" dirty="0"/>
              <a:t>: a traffic cop</a:t>
            </a:r>
          </a:p>
        </p:txBody>
      </p:sp>
      <p:sp>
        <p:nvSpPr>
          <p:cNvPr id="21" name="Rectangle 20">
            <a:extLst>
              <a:ext uri="{FF2B5EF4-FFF2-40B4-BE49-F238E27FC236}">
                <a16:creationId xmlns:a16="http://schemas.microsoft.com/office/drawing/2014/main" id="{EF744264-88F9-4C1B-AA70-6331D51E5536}"/>
              </a:ext>
            </a:extLst>
          </p:cNvPr>
          <p:cNvSpPr/>
          <p:nvPr/>
        </p:nvSpPr>
        <p:spPr>
          <a:xfrm>
            <a:off x="7229426" y="2266724"/>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Kubelet</a:t>
            </a:r>
            <a:endParaRPr lang="en-AU" sz="1600" dirty="0"/>
          </a:p>
        </p:txBody>
      </p:sp>
      <p:cxnSp>
        <p:nvCxnSpPr>
          <p:cNvPr id="23" name="Connector: Elbow 22">
            <a:extLst>
              <a:ext uri="{FF2B5EF4-FFF2-40B4-BE49-F238E27FC236}">
                <a16:creationId xmlns:a16="http://schemas.microsoft.com/office/drawing/2014/main" id="{912341B7-8447-43FE-BF39-C54E9DAB9F82}"/>
              </a:ext>
            </a:extLst>
          </p:cNvPr>
          <p:cNvCxnSpPr>
            <a:cxnSpLocks/>
            <a:stCxn id="8" idx="3"/>
            <a:endCxn id="21" idx="1"/>
          </p:cNvCxnSpPr>
          <p:nvPr/>
        </p:nvCxnSpPr>
        <p:spPr>
          <a:xfrm flipV="1">
            <a:off x="4231650" y="2462742"/>
            <a:ext cx="2997776" cy="566959"/>
          </a:xfrm>
          <a:prstGeom prst="bent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2" name="Rectangle 21">
            <a:extLst>
              <a:ext uri="{FF2B5EF4-FFF2-40B4-BE49-F238E27FC236}">
                <a16:creationId xmlns:a16="http://schemas.microsoft.com/office/drawing/2014/main" id="{3E258C38-5C71-401D-B4F8-0C61AA090879}"/>
              </a:ext>
            </a:extLst>
          </p:cNvPr>
          <p:cNvSpPr/>
          <p:nvPr/>
        </p:nvSpPr>
        <p:spPr>
          <a:xfrm>
            <a:off x="7133466" y="2733774"/>
            <a:ext cx="2987040" cy="1366343"/>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t>Docker</a:t>
            </a:r>
          </a:p>
        </p:txBody>
      </p:sp>
      <p:sp>
        <p:nvSpPr>
          <p:cNvPr id="24" name="Rectangle 23">
            <a:extLst>
              <a:ext uri="{FF2B5EF4-FFF2-40B4-BE49-F238E27FC236}">
                <a16:creationId xmlns:a16="http://schemas.microsoft.com/office/drawing/2014/main" id="{A93AE156-49E8-45BA-B79F-31A9E94994A6}"/>
              </a:ext>
            </a:extLst>
          </p:cNvPr>
          <p:cNvSpPr/>
          <p:nvPr/>
        </p:nvSpPr>
        <p:spPr>
          <a:xfrm>
            <a:off x="7265988" y="308078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25" name="Rectangle 24">
            <a:extLst>
              <a:ext uri="{FF2B5EF4-FFF2-40B4-BE49-F238E27FC236}">
                <a16:creationId xmlns:a16="http://schemas.microsoft.com/office/drawing/2014/main" id="{ACE339B9-7D6E-4DA7-9BDF-C91EB0C896EE}"/>
              </a:ext>
            </a:extLst>
          </p:cNvPr>
          <p:cNvSpPr/>
          <p:nvPr/>
        </p:nvSpPr>
        <p:spPr>
          <a:xfrm>
            <a:off x="8240826" y="308078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26" name="Rectangle 25">
            <a:extLst>
              <a:ext uri="{FF2B5EF4-FFF2-40B4-BE49-F238E27FC236}">
                <a16:creationId xmlns:a16="http://schemas.microsoft.com/office/drawing/2014/main" id="{CF8B99A7-1F37-4D83-84FB-18936219ABFB}"/>
              </a:ext>
            </a:extLst>
          </p:cNvPr>
          <p:cNvSpPr/>
          <p:nvPr/>
        </p:nvSpPr>
        <p:spPr>
          <a:xfrm>
            <a:off x="9241325" y="3075879"/>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cxnSp>
        <p:nvCxnSpPr>
          <p:cNvPr id="27" name="Straight Arrow Connector 26">
            <a:extLst>
              <a:ext uri="{FF2B5EF4-FFF2-40B4-BE49-F238E27FC236}">
                <a16:creationId xmlns:a16="http://schemas.microsoft.com/office/drawing/2014/main" id="{AF0563FA-FA73-4B69-A5A7-2BB3305B5182}"/>
              </a:ext>
            </a:extLst>
          </p:cNvPr>
          <p:cNvCxnSpPr>
            <a:cxnSpLocks/>
            <a:stCxn id="21" idx="2"/>
            <a:endCxn id="26" idx="0"/>
          </p:cNvCxnSpPr>
          <p:nvPr/>
        </p:nvCxnSpPr>
        <p:spPr>
          <a:xfrm>
            <a:off x="7722186" y="2658760"/>
            <a:ext cx="1859499" cy="417119"/>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5D099C-D745-4B7A-B1D9-41563CC82B85}"/>
              </a:ext>
            </a:extLst>
          </p:cNvPr>
          <p:cNvCxnSpPr>
            <a:cxnSpLocks/>
            <a:stCxn id="21" idx="2"/>
            <a:endCxn id="25" idx="0"/>
          </p:cNvCxnSpPr>
          <p:nvPr/>
        </p:nvCxnSpPr>
        <p:spPr>
          <a:xfrm>
            <a:off x="7722186" y="2658760"/>
            <a:ext cx="859000"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A77EF5-6BCC-455D-BC40-FE3FD16A7A8E}"/>
              </a:ext>
            </a:extLst>
          </p:cNvPr>
          <p:cNvCxnSpPr>
            <a:cxnSpLocks/>
            <a:stCxn id="21" idx="2"/>
            <a:endCxn id="24" idx="0"/>
          </p:cNvCxnSpPr>
          <p:nvPr/>
        </p:nvCxnSpPr>
        <p:spPr>
          <a:xfrm flipH="1">
            <a:off x="7606348" y="2658760"/>
            <a:ext cx="115838"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A2FE929-F7AD-4400-93ED-57223B855519}"/>
              </a:ext>
            </a:extLst>
          </p:cNvPr>
          <p:cNvSpPr/>
          <p:nvPr/>
        </p:nvSpPr>
        <p:spPr>
          <a:xfrm>
            <a:off x="7387908" y="3224689"/>
            <a:ext cx="467360" cy="694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dirty="0"/>
          </a:p>
        </p:txBody>
      </p:sp>
      <p:sp>
        <p:nvSpPr>
          <p:cNvPr id="30" name="Rectangle 29">
            <a:extLst>
              <a:ext uri="{FF2B5EF4-FFF2-40B4-BE49-F238E27FC236}">
                <a16:creationId xmlns:a16="http://schemas.microsoft.com/office/drawing/2014/main" id="{53E4A1DA-54EC-4478-8D79-3EF79F45EE0D}"/>
              </a:ext>
            </a:extLst>
          </p:cNvPr>
          <p:cNvSpPr/>
          <p:nvPr/>
        </p:nvSpPr>
        <p:spPr>
          <a:xfrm>
            <a:off x="8373428" y="3232044"/>
            <a:ext cx="388544" cy="27257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2" name="Rectangle 31">
            <a:extLst>
              <a:ext uri="{FF2B5EF4-FFF2-40B4-BE49-F238E27FC236}">
                <a16:creationId xmlns:a16="http://schemas.microsoft.com/office/drawing/2014/main" id="{9DA0E7AA-2784-4876-92EE-FE7662378429}"/>
              </a:ext>
            </a:extLst>
          </p:cNvPr>
          <p:cNvSpPr/>
          <p:nvPr/>
        </p:nvSpPr>
        <p:spPr>
          <a:xfrm>
            <a:off x="8375892" y="3618123"/>
            <a:ext cx="388544" cy="2725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3" name="Rectangle 32">
            <a:extLst>
              <a:ext uri="{FF2B5EF4-FFF2-40B4-BE49-F238E27FC236}">
                <a16:creationId xmlns:a16="http://schemas.microsoft.com/office/drawing/2014/main" id="{F3061BDC-2F69-4E20-9FDE-A89E49A8BCF4}"/>
              </a:ext>
            </a:extLst>
          </p:cNvPr>
          <p:cNvSpPr/>
          <p:nvPr/>
        </p:nvSpPr>
        <p:spPr>
          <a:xfrm>
            <a:off x="9437586" y="3199877"/>
            <a:ext cx="326613" cy="17668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4" name="Rectangle 33">
            <a:extLst>
              <a:ext uri="{FF2B5EF4-FFF2-40B4-BE49-F238E27FC236}">
                <a16:creationId xmlns:a16="http://schemas.microsoft.com/office/drawing/2014/main" id="{8F8D254C-D0B7-4CED-9ABB-487E77880D98}"/>
              </a:ext>
            </a:extLst>
          </p:cNvPr>
          <p:cNvSpPr/>
          <p:nvPr/>
        </p:nvSpPr>
        <p:spPr>
          <a:xfrm>
            <a:off x="9437586" y="3444543"/>
            <a:ext cx="326613" cy="17668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5" name="Rectangle 34">
            <a:extLst>
              <a:ext uri="{FF2B5EF4-FFF2-40B4-BE49-F238E27FC236}">
                <a16:creationId xmlns:a16="http://schemas.microsoft.com/office/drawing/2014/main" id="{CFED29E2-715B-4A04-ADBC-14B647E3CC24}"/>
              </a:ext>
            </a:extLst>
          </p:cNvPr>
          <p:cNvSpPr/>
          <p:nvPr/>
        </p:nvSpPr>
        <p:spPr>
          <a:xfrm>
            <a:off x="9437586" y="3696893"/>
            <a:ext cx="326613" cy="17668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6" name="Rectangle 35">
            <a:extLst>
              <a:ext uri="{FF2B5EF4-FFF2-40B4-BE49-F238E27FC236}">
                <a16:creationId xmlns:a16="http://schemas.microsoft.com/office/drawing/2014/main" id="{E49725A5-29E2-48F0-9642-DDAA23F0DA5C}"/>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grpSp>
        <p:nvGrpSpPr>
          <p:cNvPr id="11" name="Group 10">
            <a:extLst>
              <a:ext uri="{FF2B5EF4-FFF2-40B4-BE49-F238E27FC236}">
                <a16:creationId xmlns:a16="http://schemas.microsoft.com/office/drawing/2014/main" id="{B42D7EC0-193B-4119-9ACE-C989A171CF51}"/>
              </a:ext>
            </a:extLst>
          </p:cNvPr>
          <p:cNvGrpSpPr/>
          <p:nvPr/>
        </p:nvGrpSpPr>
        <p:grpSpPr>
          <a:xfrm>
            <a:off x="6989858" y="4233008"/>
            <a:ext cx="3255763" cy="2011680"/>
            <a:chOff x="6989858" y="4233008"/>
            <a:chExt cx="3255763" cy="2011680"/>
          </a:xfrm>
        </p:grpSpPr>
        <p:sp>
          <p:nvSpPr>
            <p:cNvPr id="37" name="Rectangle 36">
              <a:extLst>
                <a:ext uri="{FF2B5EF4-FFF2-40B4-BE49-F238E27FC236}">
                  <a16:creationId xmlns:a16="http://schemas.microsoft.com/office/drawing/2014/main" id="{9749A9C9-097A-44E7-A235-F5ED9B66FEAF}"/>
                </a:ext>
              </a:extLst>
            </p:cNvPr>
            <p:cNvSpPr/>
            <p:nvPr/>
          </p:nvSpPr>
          <p:spPr>
            <a:xfrm>
              <a:off x="6989858" y="4233008"/>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38" name="Rectangle 37">
              <a:extLst>
                <a:ext uri="{FF2B5EF4-FFF2-40B4-BE49-F238E27FC236}">
                  <a16:creationId xmlns:a16="http://schemas.microsoft.com/office/drawing/2014/main" id="{1A6F1A71-FA48-4F2E-AE74-47F746B6A5D8}"/>
                </a:ext>
              </a:extLst>
            </p:cNvPr>
            <p:cNvSpPr/>
            <p:nvPr/>
          </p:nvSpPr>
          <p:spPr>
            <a:xfrm>
              <a:off x="7229426" y="4340154"/>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Kubelet</a:t>
              </a:r>
              <a:endParaRPr lang="en-AU" sz="1600" dirty="0"/>
            </a:p>
          </p:txBody>
        </p:sp>
        <p:sp>
          <p:nvSpPr>
            <p:cNvPr id="39" name="Rectangle 38">
              <a:extLst>
                <a:ext uri="{FF2B5EF4-FFF2-40B4-BE49-F238E27FC236}">
                  <a16:creationId xmlns:a16="http://schemas.microsoft.com/office/drawing/2014/main" id="{C8538605-D52A-4223-8878-14DA55EB1AAC}"/>
                </a:ext>
              </a:extLst>
            </p:cNvPr>
            <p:cNvSpPr/>
            <p:nvPr/>
          </p:nvSpPr>
          <p:spPr>
            <a:xfrm>
              <a:off x="7133466" y="4807204"/>
              <a:ext cx="2987040" cy="1366343"/>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t>Docker</a:t>
              </a:r>
            </a:p>
          </p:txBody>
        </p:sp>
        <p:sp>
          <p:nvSpPr>
            <p:cNvPr id="40" name="Rectangle 39">
              <a:extLst>
                <a:ext uri="{FF2B5EF4-FFF2-40B4-BE49-F238E27FC236}">
                  <a16:creationId xmlns:a16="http://schemas.microsoft.com/office/drawing/2014/main" id="{654D1CEC-CF69-4639-BE0B-C5476EFD79A1}"/>
                </a:ext>
              </a:extLst>
            </p:cNvPr>
            <p:cNvSpPr/>
            <p:nvPr/>
          </p:nvSpPr>
          <p:spPr>
            <a:xfrm>
              <a:off x="7265988" y="515421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41" name="Rectangle 40">
              <a:extLst>
                <a:ext uri="{FF2B5EF4-FFF2-40B4-BE49-F238E27FC236}">
                  <a16:creationId xmlns:a16="http://schemas.microsoft.com/office/drawing/2014/main" id="{792C1D7E-6F09-481D-A20F-81079843E5A0}"/>
                </a:ext>
              </a:extLst>
            </p:cNvPr>
            <p:cNvSpPr/>
            <p:nvPr/>
          </p:nvSpPr>
          <p:spPr>
            <a:xfrm>
              <a:off x="8240826" y="515421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42" name="Rectangle 41">
              <a:extLst>
                <a:ext uri="{FF2B5EF4-FFF2-40B4-BE49-F238E27FC236}">
                  <a16:creationId xmlns:a16="http://schemas.microsoft.com/office/drawing/2014/main" id="{45D12D65-E49C-4598-B59B-952580ECF5A5}"/>
                </a:ext>
              </a:extLst>
            </p:cNvPr>
            <p:cNvSpPr/>
            <p:nvPr/>
          </p:nvSpPr>
          <p:spPr>
            <a:xfrm>
              <a:off x="9241325" y="5149309"/>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cxnSp>
          <p:nvCxnSpPr>
            <p:cNvPr id="43" name="Straight Arrow Connector 42">
              <a:extLst>
                <a:ext uri="{FF2B5EF4-FFF2-40B4-BE49-F238E27FC236}">
                  <a16:creationId xmlns:a16="http://schemas.microsoft.com/office/drawing/2014/main" id="{6B27022B-DE93-4893-B51B-D66DF4C3A479}"/>
                </a:ext>
              </a:extLst>
            </p:cNvPr>
            <p:cNvCxnSpPr>
              <a:cxnSpLocks/>
              <a:stCxn id="38" idx="2"/>
              <a:endCxn id="42" idx="0"/>
            </p:cNvCxnSpPr>
            <p:nvPr/>
          </p:nvCxnSpPr>
          <p:spPr>
            <a:xfrm>
              <a:off x="7722186" y="4732190"/>
              <a:ext cx="1859499" cy="417119"/>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A59DA30-AA81-4F2F-A535-AA729FD519D3}"/>
                </a:ext>
              </a:extLst>
            </p:cNvPr>
            <p:cNvCxnSpPr>
              <a:cxnSpLocks/>
              <a:stCxn id="38" idx="2"/>
              <a:endCxn id="41" idx="0"/>
            </p:cNvCxnSpPr>
            <p:nvPr/>
          </p:nvCxnSpPr>
          <p:spPr>
            <a:xfrm>
              <a:off x="7722186" y="4732190"/>
              <a:ext cx="859000"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1983105-CEA8-4155-9240-C55EA89AC3AE}"/>
                </a:ext>
              </a:extLst>
            </p:cNvPr>
            <p:cNvCxnSpPr>
              <a:cxnSpLocks/>
              <a:stCxn id="38" idx="2"/>
              <a:endCxn id="40" idx="0"/>
            </p:cNvCxnSpPr>
            <p:nvPr/>
          </p:nvCxnSpPr>
          <p:spPr>
            <a:xfrm flipH="1">
              <a:off x="7606348" y="4732190"/>
              <a:ext cx="115838"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B648825-D17E-4E48-B73A-CC7AE49E06CE}"/>
                </a:ext>
              </a:extLst>
            </p:cNvPr>
            <p:cNvSpPr/>
            <p:nvPr/>
          </p:nvSpPr>
          <p:spPr>
            <a:xfrm>
              <a:off x="7387908" y="5298119"/>
              <a:ext cx="467360" cy="694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dirty="0"/>
            </a:p>
          </p:txBody>
        </p:sp>
        <p:sp>
          <p:nvSpPr>
            <p:cNvPr id="47" name="Rectangle 46">
              <a:extLst>
                <a:ext uri="{FF2B5EF4-FFF2-40B4-BE49-F238E27FC236}">
                  <a16:creationId xmlns:a16="http://schemas.microsoft.com/office/drawing/2014/main" id="{86D87AFB-3C0C-43B2-AF06-4484335DBDD3}"/>
                </a:ext>
              </a:extLst>
            </p:cNvPr>
            <p:cNvSpPr/>
            <p:nvPr/>
          </p:nvSpPr>
          <p:spPr>
            <a:xfrm>
              <a:off x="8373428" y="5305474"/>
              <a:ext cx="388544" cy="27257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48" name="Rectangle 47">
              <a:extLst>
                <a:ext uri="{FF2B5EF4-FFF2-40B4-BE49-F238E27FC236}">
                  <a16:creationId xmlns:a16="http://schemas.microsoft.com/office/drawing/2014/main" id="{761B06EB-AC18-4F8D-B544-223C477E3083}"/>
                </a:ext>
              </a:extLst>
            </p:cNvPr>
            <p:cNvSpPr/>
            <p:nvPr/>
          </p:nvSpPr>
          <p:spPr>
            <a:xfrm>
              <a:off x="8375892" y="5691553"/>
              <a:ext cx="388544" cy="2725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49" name="Rectangle 48">
              <a:extLst>
                <a:ext uri="{FF2B5EF4-FFF2-40B4-BE49-F238E27FC236}">
                  <a16:creationId xmlns:a16="http://schemas.microsoft.com/office/drawing/2014/main" id="{93E0B94C-08CE-40AE-A420-331D0D77E874}"/>
                </a:ext>
              </a:extLst>
            </p:cNvPr>
            <p:cNvSpPr/>
            <p:nvPr/>
          </p:nvSpPr>
          <p:spPr>
            <a:xfrm>
              <a:off x="9437586" y="5273307"/>
              <a:ext cx="326613" cy="17668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50" name="Rectangle 49">
              <a:extLst>
                <a:ext uri="{FF2B5EF4-FFF2-40B4-BE49-F238E27FC236}">
                  <a16:creationId xmlns:a16="http://schemas.microsoft.com/office/drawing/2014/main" id="{00E4C025-1394-4C04-993C-7EB4572721C9}"/>
                </a:ext>
              </a:extLst>
            </p:cNvPr>
            <p:cNvSpPr/>
            <p:nvPr/>
          </p:nvSpPr>
          <p:spPr>
            <a:xfrm>
              <a:off x="9437586" y="5517973"/>
              <a:ext cx="326613" cy="17668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51" name="Rectangle 50">
              <a:extLst>
                <a:ext uri="{FF2B5EF4-FFF2-40B4-BE49-F238E27FC236}">
                  <a16:creationId xmlns:a16="http://schemas.microsoft.com/office/drawing/2014/main" id="{C178AF4E-5C49-4DFA-A3BB-5F01BA2FB29C}"/>
                </a:ext>
              </a:extLst>
            </p:cNvPr>
            <p:cNvSpPr/>
            <p:nvPr/>
          </p:nvSpPr>
          <p:spPr>
            <a:xfrm>
              <a:off x="9437586" y="5770323"/>
              <a:ext cx="326613" cy="17668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grpSp>
      <p:cxnSp>
        <p:nvCxnSpPr>
          <p:cNvPr id="52" name="Connector: Elbow 51">
            <a:extLst>
              <a:ext uri="{FF2B5EF4-FFF2-40B4-BE49-F238E27FC236}">
                <a16:creationId xmlns:a16="http://schemas.microsoft.com/office/drawing/2014/main" id="{2FFCB7BB-081E-41E2-AE86-CDAF74D2988E}"/>
              </a:ext>
            </a:extLst>
          </p:cNvPr>
          <p:cNvCxnSpPr>
            <a:cxnSpLocks/>
            <a:stCxn id="8" idx="3"/>
            <a:endCxn id="38" idx="1"/>
          </p:cNvCxnSpPr>
          <p:nvPr/>
        </p:nvCxnSpPr>
        <p:spPr>
          <a:xfrm>
            <a:off x="4231650" y="3029701"/>
            <a:ext cx="2997776" cy="1506471"/>
          </a:xfrm>
          <a:prstGeom prst="bent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54" name="Rectangle 53">
            <a:extLst>
              <a:ext uri="{FF2B5EF4-FFF2-40B4-BE49-F238E27FC236}">
                <a16:creationId xmlns:a16="http://schemas.microsoft.com/office/drawing/2014/main" id="{8E06636B-973C-4985-956E-320A16D1BC4F}"/>
              </a:ext>
            </a:extLst>
          </p:cNvPr>
          <p:cNvSpPr/>
          <p:nvPr/>
        </p:nvSpPr>
        <p:spPr>
          <a:xfrm>
            <a:off x="8373428" y="2250658"/>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dirty="0"/>
              <a:t>Proxy</a:t>
            </a:r>
          </a:p>
        </p:txBody>
      </p:sp>
      <p:sp>
        <p:nvSpPr>
          <p:cNvPr id="55" name="Rectangle 54">
            <a:extLst>
              <a:ext uri="{FF2B5EF4-FFF2-40B4-BE49-F238E27FC236}">
                <a16:creationId xmlns:a16="http://schemas.microsoft.com/office/drawing/2014/main" id="{CC58D58A-A88D-47FE-B9EC-722CC0E80204}"/>
              </a:ext>
            </a:extLst>
          </p:cNvPr>
          <p:cNvSpPr/>
          <p:nvPr/>
        </p:nvSpPr>
        <p:spPr>
          <a:xfrm>
            <a:off x="8373428" y="4337701"/>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dirty="0"/>
              <a:t>Proxy</a:t>
            </a:r>
          </a:p>
        </p:txBody>
      </p:sp>
      <p:cxnSp>
        <p:nvCxnSpPr>
          <p:cNvPr id="59" name="Straight Arrow Connector 58">
            <a:extLst>
              <a:ext uri="{FF2B5EF4-FFF2-40B4-BE49-F238E27FC236}">
                <a16:creationId xmlns:a16="http://schemas.microsoft.com/office/drawing/2014/main" id="{D2D77AC8-B38B-4758-AD9A-F1F3E37FD2AE}"/>
              </a:ext>
            </a:extLst>
          </p:cNvPr>
          <p:cNvCxnSpPr>
            <a:stCxn id="24" idx="0"/>
            <a:endCxn id="54" idx="2"/>
          </p:cNvCxnSpPr>
          <p:nvPr/>
        </p:nvCxnSpPr>
        <p:spPr>
          <a:xfrm flipV="1">
            <a:off x="7606348" y="2642694"/>
            <a:ext cx="1259840" cy="438092"/>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CB890EAB-E4E0-4AC4-92A5-1995B33A2663}"/>
              </a:ext>
            </a:extLst>
          </p:cNvPr>
          <p:cNvCxnSpPr>
            <a:cxnSpLocks/>
            <a:stCxn id="25" idx="0"/>
            <a:endCxn id="54" idx="2"/>
          </p:cNvCxnSpPr>
          <p:nvPr/>
        </p:nvCxnSpPr>
        <p:spPr>
          <a:xfrm flipV="1">
            <a:off x="8581186" y="2642694"/>
            <a:ext cx="285002" cy="438092"/>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9D26C386-FDF5-4D17-886E-7F12A0CF45F4}"/>
              </a:ext>
            </a:extLst>
          </p:cNvPr>
          <p:cNvCxnSpPr>
            <a:cxnSpLocks/>
            <a:stCxn id="26" idx="0"/>
            <a:endCxn id="54" idx="2"/>
          </p:cNvCxnSpPr>
          <p:nvPr/>
        </p:nvCxnSpPr>
        <p:spPr>
          <a:xfrm flipH="1" flipV="1">
            <a:off x="8866188" y="2642694"/>
            <a:ext cx="715497" cy="433185"/>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31D769A5-21C4-4B36-BD85-CE3D4BD894A5}"/>
              </a:ext>
            </a:extLst>
          </p:cNvPr>
          <p:cNvCxnSpPr>
            <a:cxnSpLocks/>
            <a:stCxn id="40" idx="0"/>
            <a:endCxn id="55" idx="2"/>
          </p:cNvCxnSpPr>
          <p:nvPr/>
        </p:nvCxnSpPr>
        <p:spPr>
          <a:xfrm flipV="1">
            <a:off x="7606348" y="4729737"/>
            <a:ext cx="1259840" cy="424479"/>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C408DDA-DDE0-44FA-B09E-3F30A69D4DEF}"/>
              </a:ext>
            </a:extLst>
          </p:cNvPr>
          <p:cNvCxnSpPr>
            <a:cxnSpLocks/>
            <a:stCxn id="41" idx="0"/>
            <a:endCxn id="55" idx="2"/>
          </p:cNvCxnSpPr>
          <p:nvPr/>
        </p:nvCxnSpPr>
        <p:spPr>
          <a:xfrm flipV="1">
            <a:off x="8581186" y="4729737"/>
            <a:ext cx="285002" cy="424479"/>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71" name="Straight Arrow Connector 70">
            <a:extLst>
              <a:ext uri="{FF2B5EF4-FFF2-40B4-BE49-F238E27FC236}">
                <a16:creationId xmlns:a16="http://schemas.microsoft.com/office/drawing/2014/main" id="{8A70B209-D46C-4D81-AC29-9F8B61C140E3}"/>
              </a:ext>
            </a:extLst>
          </p:cNvPr>
          <p:cNvCxnSpPr>
            <a:cxnSpLocks/>
            <a:stCxn id="42" idx="0"/>
            <a:endCxn id="55" idx="2"/>
          </p:cNvCxnSpPr>
          <p:nvPr/>
        </p:nvCxnSpPr>
        <p:spPr>
          <a:xfrm flipH="1" flipV="1">
            <a:off x="8866188" y="4729737"/>
            <a:ext cx="715497" cy="419572"/>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3382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500"/>
                                        <p:tgtEl>
                                          <p:spTgt spid="59"/>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down)">
                                      <p:cBhvr>
                                        <p:cTn id="27" dur="500"/>
                                        <p:tgtEl>
                                          <p:spTgt spid="60"/>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wipe(down)">
                                      <p:cBhvr>
                                        <p:cTn id="31" dur="500"/>
                                        <p:tgtEl>
                                          <p:spTgt spid="63"/>
                                        </p:tgtEl>
                                      </p:cBhvr>
                                    </p:animEffect>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down)">
                                      <p:cBhvr>
                                        <p:cTn id="35" dur="500"/>
                                        <p:tgtEl>
                                          <p:spTgt spid="69"/>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down)">
                                      <p:cBhvr>
                                        <p:cTn id="39" dur="500"/>
                                        <p:tgtEl>
                                          <p:spTgt spid="70"/>
                                        </p:tgtEl>
                                      </p:cBhvr>
                                    </p:animEffect>
                                  </p:childTnLst>
                                </p:cTn>
                              </p:par>
                            </p:childTnLst>
                          </p:cTn>
                        </p:par>
                        <p:par>
                          <p:cTn id="40" fill="hold">
                            <p:stCondLst>
                              <p:cond delay="2500"/>
                            </p:stCondLst>
                            <p:childTnLst>
                              <p:par>
                                <p:cTn id="41" presetID="22" presetClass="entr" presetSubtype="4"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wipe(down)">
                                      <p:cBhvr>
                                        <p:cTn id="43" dur="500"/>
                                        <p:tgtEl>
                                          <p:spTgt spid="71"/>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4" grpId="0" animBg="1"/>
      <p:bldP spid="5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AU" sz="4400" dirty="0">
                <a:latin typeface="Georgia" panose="02040502050405020303" pitchFamily="18" charset="0"/>
              </a:rPr>
              <a:t>Kubernetes Architecture</a:t>
            </a:r>
          </a:p>
        </p:txBody>
      </p:sp>
      <p:sp>
        <p:nvSpPr>
          <p:cNvPr id="3" name="Slide Number Placeholder 2"/>
          <p:cNvSpPr>
            <a:spLocks noGrp="1"/>
          </p:cNvSpPr>
          <p:nvPr>
            <p:ph type="sldNum" sz="quarter" idx="4"/>
          </p:nvPr>
        </p:nvSpPr>
        <p:spPr/>
        <p:txBody>
          <a:bodyPr/>
          <a:lstStyle/>
          <a:p>
            <a:fld id="{C51EAA63-D034-42AE-91FA-B13B9518C7BE}" type="slidenum">
              <a:rPr lang="en-AU" smtClean="0"/>
              <a:t>28</a:t>
            </a:fld>
            <a:endParaRPr lang="en-AU" dirty="0"/>
          </a:p>
        </p:txBody>
      </p:sp>
      <p:sp>
        <p:nvSpPr>
          <p:cNvPr id="5" name="Rectangle 4"/>
          <p:cNvSpPr/>
          <p:nvPr/>
        </p:nvSpPr>
        <p:spPr>
          <a:xfrm>
            <a:off x="1389825" y="2280349"/>
            <a:ext cx="3255763" cy="2229159"/>
          </a:xfrm>
          <a:prstGeom prst="rect">
            <a:avLst/>
          </a:prstGeom>
          <a:solidFill>
            <a:schemeClr val="accent1">
              <a:lumMod val="75000"/>
            </a:schemeClr>
          </a:solidFill>
          <a:ln w="1587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600" b="1" dirty="0">
                <a:solidFill>
                  <a:schemeClr val="bg1"/>
                </a:solidFill>
              </a:rPr>
              <a:t>Master</a:t>
            </a:r>
          </a:p>
        </p:txBody>
      </p:sp>
      <p:sp>
        <p:nvSpPr>
          <p:cNvPr id="12" name="Rectangle 11"/>
          <p:cNvSpPr/>
          <p:nvPr/>
        </p:nvSpPr>
        <p:spPr>
          <a:xfrm>
            <a:off x="6989858" y="2159578"/>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7" name="Rounded Rectangle 6"/>
          <p:cNvSpPr/>
          <p:nvPr/>
        </p:nvSpPr>
        <p:spPr>
          <a:xfrm>
            <a:off x="243327" y="2808985"/>
            <a:ext cx="651641" cy="451945"/>
          </a:xfrm>
          <a:prstGeom prst="roundRect">
            <a:avLst/>
          </a:prstGeom>
          <a:solidFill>
            <a:schemeClr val="tx1">
              <a:lumMod val="50000"/>
            </a:schemeClr>
          </a:solid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AU" sz="1100" dirty="0">
                <a:solidFill>
                  <a:srgbClr val="92D050"/>
                </a:solidFill>
              </a:rPr>
              <a:t>kubectl</a:t>
            </a:r>
            <a:endParaRPr lang="en-AU" dirty="0">
              <a:solidFill>
                <a:srgbClr val="92D050"/>
              </a:solidFill>
            </a:endParaRPr>
          </a:p>
        </p:txBody>
      </p:sp>
      <p:sp>
        <p:nvSpPr>
          <p:cNvPr id="8" name="Rectangle 7"/>
          <p:cNvSpPr/>
          <p:nvPr/>
        </p:nvSpPr>
        <p:spPr>
          <a:xfrm>
            <a:off x="1803761" y="2619797"/>
            <a:ext cx="2427889" cy="819808"/>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API Server</a:t>
            </a:r>
          </a:p>
        </p:txBody>
      </p:sp>
      <p:cxnSp>
        <p:nvCxnSpPr>
          <p:cNvPr id="10" name="Straight Arrow Connector 9"/>
          <p:cNvCxnSpPr>
            <a:stCxn id="7" idx="3"/>
            <a:endCxn id="8" idx="1"/>
          </p:cNvCxnSpPr>
          <p:nvPr/>
        </p:nvCxnSpPr>
        <p:spPr>
          <a:xfrm flipV="1">
            <a:off x="894968" y="3029701"/>
            <a:ext cx="908793" cy="525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93706" y="3849509"/>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Scheduler</a:t>
            </a:r>
          </a:p>
        </p:txBody>
      </p:sp>
      <p:cxnSp>
        <p:nvCxnSpPr>
          <p:cNvPr id="9" name="Straight Arrow Connector 8"/>
          <p:cNvCxnSpPr/>
          <p:nvPr/>
        </p:nvCxnSpPr>
        <p:spPr>
          <a:xfrm flipV="1">
            <a:off x="207720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80488" y="3849508"/>
            <a:ext cx="1167000" cy="546537"/>
          </a:xfrm>
          <a:prstGeom prst="rect">
            <a:avLst/>
          </a:prstGeom>
          <a:ln w="12700">
            <a:solidFill>
              <a:schemeClr val="bg2">
                <a:lumMod val="1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t>Controller Manager</a:t>
            </a:r>
          </a:p>
        </p:txBody>
      </p:sp>
      <p:cxnSp>
        <p:nvCxnSpPr>
          <p:cNvPr id="15" name="Straight Arrow Connector 14"/>
          <p:cNvCxnSpPr/>
          <p:nvPr/>
        </p:nvCxnSpPr>
        <p:spPr>
          <a:xfrm flipV="1">
            <a:off x="3585086" y="3439606"/>
            <a:ext cx="0" cy="409903"/>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 name="Can 5"/>
          <p:cNvSpPr/>
          <p:nvPr/>
        </p:nvSpPr>
        <p:spPr>
          <a:xfrm>
            <a:off x="2160550" y="49007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6" name="Can 15"/>
          <p:cNvSpPr/>
          <p:nvPr/>
        </p:nvSpPr>
        <p:spPr>
          <a:xfrm>
            <a:off x="2312950" y="50531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sp>
        <p:nvSpPr>
          <p:cNvPr id="17" name="Can 16"/>
          <p:cNvSpPr/>
          <p:nvPr/>
        </p:nvSpPr>
        <p:spPr>
          <a:xfrm>
            <a:off x="2465350" y="5205574"/>
            <a:ext cx="819807" cy="609600"/>
          </a:xfrm>
          <a:prstGeom prst="can">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etcd</a:t>
            </a:r>
            <a:endParaRPr lang="en-AU" sz="1600" dirty="0"/>
          </a:p>
        </p:txBody>
      </p:sp>
      <p:cxnSp>
        <p:nvCxnSpPr>
          <p:cNvPr id="19" name="Elbow Connector 18"/>
          <p:cNvCxnSpPr>
            <a:cxnSpLocks/>
            <a:stCxn id="8" idx="2"/>
            <a:endCxn id="6" idx="1"/>
          </p:cNvCxnSpPr>
          <p:nvPr/>
        </p:nvCxnSpPr>
        <p:spPr>
          <a:xfrm rot="5400000">
            <a:off x="2063496" y="3946563"/>
            <a:ext cx="1461169" cy="447252"/>
          </a:xfrm>
          <a:prstGeom prst="bentConnector3">
            <a:avLst>
              <a:gd name="adj1" fmla="val 81290"/>
            </a:avLst>
          </a:prstGeom>
          <a:ln w="19050">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3E131B5-4596-4B58-921C-2A56FCBC9E70}"/>
              </a:ext>
            </a:extLst>
          </p:cNvPr>
          <p:cNvSpPr/>
          <p:nvPr/>
        </p:nvSpPr>
        <p:spPr>
          <a:xfrm>
            <a:off x="2465351" y="6426894"/>
            <a:ext cx="7298848" cy="400110"/>
          </a:xfrm>
          <a:prstGeom prst="rect">
            <a:avLst/>
          </a:prstGeom>
          <a:solidFill>
            <a:srgbClr val="759C6C"/>
          </a:solidFill>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en-US" sz="2000" b="1" dirty="0"/>
              <a:t>Load Balancer</a:t>
            </a:r>
            <a:r>
              <a:rPr lang="en-US" sz="2000" dirty="0"/>
              <a:t>: directs external traffic to and from proxy</a:t>
            </a:r>
          </a:p>
        </p:txBody>
      </p:sp>
      <p:sp>
        <p:nvSpPr>
          <p:cNvPr id="21" name="Rectangle 20">
            <a:extLst>
              <a:ext uri="{FF2B5EF4-FFF2-40B4-BE49-F238E27FC236}">
                <a16:creationId xmlns:a16="http://schemas.microsoft.com/office/drawing/2014/main" id="{EF744264-88F9-4C1B-AA70-6331D51E5536}"/>
              </a:ext>
            </a:extLst>
          </p:cNvPr>
          <p:cNvSpPr/>
          <p:nvPr/>
        </p:nvSpPr>
        <p:spPr>
          <a:xfrm>
            <a:off x="7229426" y="2266724"/>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Kubelet</a:t>
            </a:r>
            <a:endParaRPr lang="en-AU" sz="1600" dirty="0"/>
          </a:p>
        </p:txBody>
      </p:sp>
      <p:cxnSp>
        <p:nvCxnSpPr>
          <p:cNvPr id="23" name="Connector: Elbow 22">
            <a:extLst>
              <a:ext uri="{FF2B5EF4-FFF2-40B4-BE49-F238E27FC236}">
                <a16:creationId xmlns:a16="http://schemas.microsoft.com/office/drawing/2014/main" id="{912341B7-8447-43FE-BF39-C54E9DAB9F82}"/>
              </a:ext>
            </a:extLst>
          </p:cNvPr>
          <p:cNvCxnSpPr>
            <a:cxnSpLocks/>
            <a:stCxn id="8" idx="3"/>
            <a:endCxn id="21" idx="1"/>
          </p:cNvCxnSpPr>
          <p:nvPr/>
        </p:nvCxnSpPr>
        <p:spPr>
          <a:xfrm flipV="1">
            <a:off x="4231650" y="2462742"/>
            <a:ext cx="2997776" cy="566959"/>
          </a:xfrm>
          <a:prstGeom prst="bent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22" name="Rectangle 21">
            <a:extLst>
              <a:ext uri="{FF2B5EF4-FFF2-40B4-BE49-F238E27FC236}">
                <a16:creationId xmlns:a16="http://schemas.microsoft.com/office/drawing/2014/main" id="{3E258C38-5C71-401D-B4F8-0C61AA090879}"/>
              </a:ext>
            </a:extLst>
          </p:cNvPr>
          <p:cNvSpPr/>
          <p:nvPr/>
        </p:nvSpPr>
        <p:spPr>
          <a:xfrm>
            <a:off x="7133466" y="2733774"/>
            <a:ext cx="2987040" cy="1366343"/>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t>Docker</a:t>
            </a:r>
          </a:p>
        </p:txBody>
      </p:sp>
      <p:sp>
        <p:nvSpPr>
          <p:cNvPr id="24" name="Rectangle 23">
            <a:extLst>
              <a:ext uri="{FF2B5EF4-FFF2-40B4-BE49-F238E27FC236}">
                <a16:creationId xmlns:a16="http://schemas.microsoft.com/office/drawing/2014/main" id="{A93AE156-49E8-45BA-B79F-31A9E94994A6}"/>
              </a:ext>
            </a:extLst>
          </p:cNvPr>
          <p:cNvSpPr/>
          <p:nvPr/>
        </p:nvSpPr>
        <p:spPr>
          <a:xfrm>
            <a:off x="7265988" y="308078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25" name="Rectangle 24">
            <a:extLst>
              <a:ext uri="{FF2B5EF4-FFF2-40B4-BE49-F238E27FC236}">
                <a16:creationId xmlns:a16="http://schemas.microsoft.com/office/drawing/2014/main" id="{ACE339B9-7D6E-4DA7-9BDF-C91EB0C896EE}"/>
              </a:ext>
            </a:extLst>
          </p:cNvPr>
          <p:cNvSpPr/>
          <p:nvPr/>
        </p:nvSpPr>
        <p:spPr>
          <a:xfrm>
            <a:off x="8240826" y="308078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26" name="Rectangle 25">
            <a:extLst>
              <a:ext uri="{FF2B5EF4-FFF2-40B4-BE49-F238E27FC236}">
                <a16:creationId xmlns:a16="http://schemas.microsoft.com/office/drawing/2014/main" id="{CF8B99A7-1F37-4D83-84FB-18936219ABFB}"/>
              </a:ext>
            </a:extLst>
          </p:cNvPr>
          <p:cNvSpPr/>
          <p:nvPr/>
        </p:nvSpPr>
        <p:spPr>
          <a:xfrm>
            <a:off x="9241325" y="3075879"/>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cxnSp>
        <p:nvCxnSpPr>
          <p:cNvPr id="27" name="Straight Arrow Connector 26">
            <a:extLst>
              <a:ext uri="{FF2B5EF4-FFF2-40B4-BE49-F238E27FC236}">
                <a16:creationId xmlns:a16="http://schemas.microsoft.com/office/drawing/2014/main" id="{AF0563FA-FA73-4B69-A5A7-2BB3305B5182}"/>
              </a:ext>
            </a:extLst>
          </p:cNvPr>
          <p:cNvCxnSpPr>
            <a:cxnSpLocks/>
            <a:stCxn id="21" idx="2"/>
            <a:endCxn id="26" idx="0"/>
          </p:cNvCxnSpPr>
          <p:nvPr/>
        </p:nvCxnSpPr>
        <p:spPr>
          <a:xfrm>
            <a:off x="7722186" y="2658760"/>
            <a:ext cx="1859499" cy="417119"/>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5D099C-D745-4B7A-B1D9-41563CC82B85}"/>
              </a:ext>
            </a:extLst>
          </p:cNvPr>
          <p:cNvCxnSpPr>
            <a:cxnSpLocks/>
            <a:stCxn id="21" idx="2"/>
            <a:endCxn id="25" idx="0"/>
          </p:cNvCxnSpPr>
          <p:nvPr/>
        </p:nvCxnSpPr>
        <p:spPr>
          <a:xfrm>
            <a:off x="7722186" y="2658760"/>
            <a:ext cx="859000"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A77EF5-6BCC-455D-BC40-FE3FD16A7A8E}"/>
              </a:ext>
            </a:extLst>
          </p:cNvPr>
          <p:cNvCxnSpPr>
            <a:cxnSpLocks/>
            <a:stCxn id="21" idx="2"/>
            <a:endCxn id="24" idx="0"/>
          </p:cNvCxnSpPr>
          <p:nvPr/>
        </p:nvCxnSpPr>
        <p:spPr>
          <a:xfrm flipH="1">
            <a:off x="7606348" y="2658760"/>
            <a:ext cx="115838"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A2FE929-F7AD-4400-93ED-57223B855519}"/>
              </a:ext>
            </a:extLst>
          </p:cNvPr>
          <p:cNvSpPr/>
          <p:nvPr/>
        </p:nvSpPr>
        <p:spPr>
          <a:xfrm>
            <a:off x="7387908" y="3224689"/>
            <a:ext cx="467360" cy="694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dirty="0"/>
          </a:p>
        </p:txBody>
      </p:sp>
      <p:sp>
        <p:nvSpPr>
          <p:cNvPr id="30" name="Rectangle 29">
            <a:extLst>
              <a:ext uri="{FF2B5EF4-FFF2-40B4-BE49-F238E27FC236}">
                <a16:creationId xmlns:a16="http://schemas.microsoft.com/office/drawing/2014/main" id="{53E4A1DA-54EC-4478-8D79-3EF79F45EE0D}"/>
              </a:ext>
            </a:extLst>
          </p:cNvPr>
          <p:cNvSpPr/>
          <p:nvPr/>
        </p:nvSpPr>
        <p:spPr>
          <a:xfrm>
            <a:off x="8373428" y="3232044"/>
            <a:ext cx="388544" cy="27257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2" name="Rectangle 31">
            <a:extLst>
              <a:ext uri="{FF2B5EF4-FFF2-40B4-BE49-F238E27FC236}">
                <a16:creationId xmlns:a16="http://schemas.microsoft.com/office/drawing/2014/main" id="{9DA0E7AA-2784-4876-92EE-FE7662378429}"/>
              </a:ext>
            </a:extLst>
          </p:cNvPr>
          <p:cNvSpPr/>
          <p:nvPr/>
        </p:nvSpPr>
        <p:spPr>
          <a:xfrm>
            <a:off x="8375892" y="3618123"/>
            <a:ext cx="388544" cy="2725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3" name="Rectangle 32">
            <a:extLst>
              <a:ext uri="{FF2B5EF4-FFF2-40B4-BE49-F238E27FC236}">
                <a16:creationId xmlns:a16="http://schemas.microsoft.com/office/drawing/2014/main" id="{F3061BDC-2F69-4E20-9FDE-A89E49A8BCF4}"/>
              </a:ext>
            </a:extLst>
          </p:cNvPr>
          <p:cNvSpPr/>
          <p:nvPr/>
        </p:nvSpPr>
        <p:spPr>
          <a:xfrm>
            <a:off x="9437586" y="3199877"/>
            <a:ext cx="326613" cy="17668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4" name="Rectangle 33">
            <a:extLst>
              <a:ext uri="{FF2B5EF4-FFF2-40B4-BE49-F238E27FC236}">
                <a16:creationId xmlns:a16="http://schemas.microsoft.com/office/drawing/2014/main" id="{8F8D254C-D0B7-4CED-9ABB-487E77880D98}"/>
              </a:ext>
            </a:extLst>
          </p:cNvPr>
          <p:cNvSpPr/>
          <p:nvPr/>
        </p:nvSpPr>
        <p:spPr>
          <a:xfrm>
            <a:off x="9437586" y="3444543"/>
            <a:ext cx="326613" cy="17668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5" name="Rectangle 34">
            <a:extLst>
              <a:ext uri="{FF2B5EF4-FFF2-40B4-BE49-F238E27FC236}">
                <a16:creationId xmlns:a16="http://schemas.microsoft.com/office/drawing/2014/main" id="{CFED29E2-715B-4A04-ADBC-14B647E3CC24}"/>
              </a:ext>
            </a:extLst>
          </p:cNvPr>
          <p:cNvSpPr/>
          <p:nvPr/>
        </p:nvSpPr>
        <p:spPr>
          <a:xfrm>
            <a:off x="9437586" y="3696893"/>
            <a:ext cx="326613" cy="17668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36" name="Rectangle 35">
            <a:extLst>
              <a:ext uri="{FF2B5EF4-FFF2-40B4-BE49-F238E27FC236}">
                <a16:creationId xmlns:a16="http://schemas.microsoft.com/office/drawing/2014/main" id="{E49725A5-29E2-48F0-9642-DDAA23F0DA5C}"/>
              </a:ext>
            </a:extLst>
          </p:cNvPr>
          <p:cNvSpPr/>
          <p:nvPr/>
        </p:nvSpPr>
        <p:spPr>
          <a:xfrm>
            <a:off x="1189258" y="2066321"/>
            <a:ext cx="9659006" cy="4237203"/>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accent1"/>
                </a:solidFill>
                <a:ea typeface="Calibri" charset="0"/>
                <a:cs typeface="Calibri" charset="0"/>
              </a:rPr>
              <a:t>Kubernetes Cluster</a:t>
            </a:r>
          </a:p>
        </p:txBody>
      </p:sp>
      <p:grpSp>
        <p:nvGrpSpPr>
          <p:cNvPr id="11" name="Group 10">
            <a:extLst>
              <a:ext uri="{FF2B5EF4-FFF2-40B4-BE49-F238E27FC236}">
                <a16:creationId xmlns:a16="http://schemas.microsoft.com/office/drawing/2014/main" id="{B42D7EC0-193B-4119-9ACE-C989A171CF51}"/>
              </a:ext>
            </a:extLst>
          </p:cNvPr>
          <p:cNvGrpSpPr/>
          <p:nvPr/>
        </p:nvGrpSpPr>
        <p:grpSpPr>
          <a:xfrm>
            <a:off x="6989858" y="4233008"/>
            <a:ext cx="3255763" cy="2011680"/>
            <a:chOff x="6989858" y="4233008"/>
            <a:chExt cx="3255763" cy="2011680"/>
          </a:xfrm>
        </p:grpSpPr>
        <p:sp>
          <p:nvSpPr>
            <p:cNvPr id="37" name="Rectangle 36">
              <a:extLst>
                <a:ext uri="{FF2B5EF4-FFF2-40B4-BE49-F238E27FC236}">
                  <a16:creationId xmlns:a16="http://schemas.microsoft.com/office/drawing/2014/main" id="{9749A9C9-097A-44E7-A235-F5ED9B66FEAF}"/>
                </a:ext>
              </a:extLst>
            </p:cNvPr>
            <p:cNvSpPr/>
            <p:nvPr/>
          </p:nvSpPr>
          <p:spPr>
            <a:xfrm>
              <a:off x="6989858" y="4233008"/>
              <a:ext cx="3255763" cy="2011680"/>
            </a:xfrm>
            <a:prstGeom prst="rect">
              <a:avLst/>
            </a:prstGeom>
            <a:solidFill>
              <a:schemeClr val="accent6">
                <a:lumMod val="60000"/>
                <a:lumOff val="40000"/>
              </a:schemeClr>
            </a:solidFill>
            <a:ln w="15875">
              <a:solidFill>
                <a:schemeClr val="accent4"/>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solidFill>
                    <a:schemeClr val="tx1">
                      <a:lumMod val="50000"/>
                    </a:schemeClr>
                  </a:solidFill>
                </a:rPr>
                <a:t>Worker</a:t>
              </a:r>
            </a:p>
          </p:txBody>
        </p:sp>
        <p:sp>
          <p:nvSpPr>
            <p:cNvPr id="38" name="Rectangle 37">
              <a:extLst>
                <a:ext uri="{FF2B5EF4-FFF2-40B4-BE49-F238E27FC236}">
                  <a16:creationId xmlns:a16="http://schemas.microsoft.com/office/drawing/2014/main" id="{1A6F1A71-FA48-4F2E-AE74-47F746B6A5D8}"/>
                </a:ext>
              </a:extLst>
            </p:cNvPr>
            <p:cNvSpPr/>
            <p:nvPr/>
          </p:nvSpPr>
          <p:spPr>
            <a:xfrm>
              <a:off x="7229426" y="4340154"/>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err="1"/>
                <a:t>Kubelet</a:t>
              </a:r>
              <a:endParaRPr lang="en-AU" sz="1600" dirty="0"/>
            </a:p>
          </p:txBody>
        </p:sp>
        <p:sp>
          <p:nvSpPr>
            <p:cNvPr id="39" name="Rectangle 38">
              <a:extLst>
                <a:ext uri="{FF2B5EF4-FFF2-40B4-BE49-F238E27FC236}">
                  <a16:creationId xmlns:a16="http://schemas.microsoft.com/office/drawing/2014/main" id="{C8538605-D52A-4223-8878-14DA55EB1AAC}"/>
                </a:ext>
              </a:extLst>
            </p:cNvPr>
            <p:cNvSpPr/>
            <p:nvPr/>
          </p:nvSpPr>
          <p:spPr>
            <a:xfrm>
              <a:off x="7133466" y="4807204"/>
              <a:ext cx="2987040" cy="1366343"/>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lnSpc>
                  <a:spcPct val="90000"/>
                </a:lnSpc>
              </a:pPr>
              <a:r>
                <a:rPr lang="en-AU" sz="1600" b="1" dirty="0"/>
                <a:t>Docker</a:t>
              </a:r>
            </a:p>
          </p:txBody>
        </p:sp>
        <p:sp>
          <p:nvSpPr>
            <p:cNvPr id="40" name="Rectangle 39">
              <a:extLst>
                <a:ext uri="{FF2B5EF4-FFF2-40B4-BE49-F238E27FC236}">
                  <a16:creationId xmlns:a16="http://schemas.microsoft.com/office/drawing/2014/main" id="{654D1CEC-CF69-4639-BE0B-C5476EFD79A1}"/>
                </a:ext>
              </a:extLst>
            </p:cNvPr>
            <p:cNvSpPr/>
            <p:nvPr/>
          </p:nvSpPr>
          <p:spPr>
            <a:xfrm>
              <a:off x="7265988" y="515421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41" name="Rectangle 40">
              <a:extLst>
                <a:ext uri="{FF2B5EF4-FFF2-40B4-BE49-F238E27FC236}">
                  <a16:creationId xmlns:a16="http://schemas.microsoft.com/office/drawing/2014/main" id="{792C1D7E-6F09-481D-A20F-81079843E5A0}"/>
                </a:ext>
              </a:extLst>
            </p:cNvPr>
            <p:cNvSpPr/>
            <p:nvPr/>
          </p:nvSpPr>
          <p:spPr>
            <a:xfrm>
              <a:off x="8240826" y="5154216"/>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42" name="Rectangle 41">
              <a:extLst>
                <a:ext uri="{FF2B5EF4-FFF2-40B4-BE49-F238E27FC236}">
                  <a16:creationId xmlns:a16="http://schemas.microsoft.com/office/drawing/2014/main" id="{45D12D65-E49C-4598-B59B-952580ECF5A5}"/>
                </a:ext>
              </a:extLst>
            </p:cNvPr>
            <p:cNvSpPr/>
            <p:nvPr/>
          </p:nvSpPr>
          <p:spPr>
            <a:xfrm>
              <a:off x="9241325" y="5149309"/>
              <a:ext cx="680720" cy="91369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cxnSp>
          <p:nvCxnSpPr>
            <p:cNvPr id="43" name="Straight Arrow Connector 42">
              <a:extLst>
                <a:ext uri="{FF2B5EF4-FFF2-40B4-BE49-F238E27FC236}">
                  <a16:creationId xmlns:a16="http://schemas.microsoft.com/office/drawing/2014/main" id="{6B27022B-DE93-4893-B51B-D66DF4C3A479}"/>
                </a:ext>
              </a:extLst>
            </p:cNvPr>
            <p:cNvCxnSpPr>
              <a:cxnSpLocks/>
              <a:stCxn id="38" idx="2"/>
              <a:endCxn id="42" idx="0"/>
            </p:cNvCxnSpPr>
            <p:nvPr/>
          </p:nvCxnSpPr>
          <p:spPr>
            <a:xfrm>
              <a:off x="7722186" y="4732190"/>
              <a:ext cx="1859499" cy="417119"/>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A59DA30-AA81-4F2F-A535-AA729FD519D3}"/>
                </a:ext>
              </a:extLst>
            </p:cNvPr>
            <p:cNvCxnSpPr>
              <a:cxnSpLocks/>
              <a:stCxn id="38" idx="2"/>
              <a:endCxn id="41" idx="0"/>
            </p:cNvCxnSpPr>
            <p:nvPr/>
          </p:nvCxnSpPr>
          <p:spPr>
            <a:xfrm>
              <a:off x="7722186" y="4732190"/>
              <a:ext cx="859000"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1983105-CEA8-4155-9240-C55EA89AC3AE}"/>
                </a:ext>
              </a:extLst>
            </p:cNvPr>
            <p:cNvCxnSpPr>
              <a:cxnSpLocks/>
              <a:stCxn id="38" idx="2"/>
              <a:endCxn id="40" idx="0"/>
            </p:cNvCxnSpPr>
            <p:nvPr/>
          </p:nvCxnSpPr>
          <p:spPr>
            <a:xfrm flipH="1">
              <a:off x="7606348" y="4732190"/>
              <a:ext cx="115838" cy="422026"/>
            </a:xfrm>
            <a:prstGeom prst="straightConnector1">
              <a:avLst/>
            </a:prstGeom>
            <a:ln w="19050">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B648825-D17E-4E48-B73A-CC7AE49E06CE}"/>
                </a:ext>
              </a:extLst>
            </p:cNvPr>
            <p:cNvSpPr/>
            <p:nvPr/>
          </p:nvSpPr>
          <p:spPr>
            <a:xfrm>
              <a:off x="7387908" y="5298119"/>
              <a:ext cx="467360" cy="6943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dirty="0"/>
            </a:p>
          </p:txBody>
        </p:sp>
        <p:sp>
          <p:nvSpPr>
            <p:cNvPr id="47" name="Rectangle 46">
              <a:extLst>
                <a:ext uri="{FF2B5EF4-FFF2-40B4-BE49-F238E27FC236}">
                  <a16:creationId xmlns:a16="http://schemas.microsoft.com/office/drawing/2014/main" id="{86D87AFB-3C0C-43B2-AF06-4484335DBDD3}"/>
                </a:ext>
              </a:extLst>
            </p:cNvPr>
            <p:cNvSpPr/>
            <p:nvPr/>
          </p:nvSpPr>
          <p:spPr>
            <a:xfrm>
              <a:off x="8373428" y="5305474"/>
              <a:ext cx="388544" cy="27257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48" name="Rectangle 47">
              <a:extLst>
                <a:ext uri="{FF2B5EF4-FFF2-40B4-BE49-F238E27FC236}">
                  <a16:creationId xmlns:a16="http://schemas.microsoft.com/office/drawing/2014/main" id="{761B06EB-AC18-4F8D-B544-223C477E3083}"/>
                </a:ext>
              </a:extLst>
            </p:cNvPr>
            <p:cNvSpPr/>
            <p:nvPr/>
          </p:nvSpPr>
          <p:spPr>
            <a:xfrm>
              <a:off x="8375892" y="5691553"/>
              <a:ext cx="388544" cy="27257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49" name="Rectangle 48">
              <a:extLst>
                <a:ext uri="{FF2B5EF4-FFF2-40B4-BE49-F238E27FC236}">
                  <a16:creationId xmlns:a16="http://schemas.microsoft.com/office/drawing/2014/main" id="{93E0B94C-08CE-40AE-A420-331D0D77E874}"/>
                </a:ext>
              </a:extLst>
            </p:cNvPr>
            <p:cNvSpPr/>
            <p:nvPr/>
          </p:nvSpPr>
          <p:spPr>
            <a:xfrm>
              <a:off x="9437586" y="5273307"/>
              <a:ext cx="326613" cy="17668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50" name="Rectangle 49">
              <a:extLst>
                <a:ext uri="{FF2B5EF4-FFF2-40B4-BE49-F238E27FC236}">
                  <a16:creationId xmlns:a16="http://schemas.microsoft.com/office/drawing/2014/main" id="{00E4C025-1394-4C04-993C-7EB4572721C9}"/>
                </a:ext>
              </a:extLst>
            </p:cNvPr>
            <p:cNvSpPr/>
            <p:nvPr/>
          </p:nvSpPr>
          <p:spPr>
            <a:xfrm>
              <a:off x="9437586" y="5517973"/>
              <a:ext cx="326613" cy="17668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sp>
          <p:nvSpPr>
            <p:cNvPr id="51" name="Rectangle 50">
              <a:extLst>
                <a:ext uri="{FF2B5EF4-FFF2-40B4-BE49-F238E27FC236}">
                  <a16:creationId xmlns:a16="http://schemas.microsoft.com/office/drawing/2014/main" id="{C178AF4E-5C49-4DFA-A3BB-5F01BA2FB29C}"/>
                </a:ext>
              </a:extLst>
            </p:cNvPr>
            <p:cNvSpPr/>
            <p:nvPr/>
          </p:nvSpPr>
          <p:spPr>
            <a:xfrm>
              <a:off x="9437586" y="5770323"/>
              <a:ext cx="326613" cy="17668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a:p>
          </p:txBody>
        </p:sp>
      </p:grpSp>
      <p:cxnSp>
        <p:nvCxnSpPr>
          <p:cNvPr id="52" name="Connector: Elbow 51">
            <a:extLst>
              <a:ext uri="{FF2B5EF4-FFF2-40B4-BE49-F238E27FC236}">
                <a16:creationId xmlns:a16="http://schemas.microsoft.com/office/drawing/2014/main" id="{2FFCB7BB-081E-41E2-AE86-CDAF74D2988E}"/>
              </a:ext>
            </a:extLst>
          </p:cNvPr>
          <p:cNvCxnSpPr>
            <a:cxnSpLocks/>
            <a:stCxn id="8" idx="3"/>
            <a:endCxn id="38" idx="1"/>
          </p:cNvCxnSpPr>
          <p:nvPr/>
        </p:nvCxnSpPr>
        <p:spPr>
          <a:xfrm>
            <a:off x="4231650" y="3029701"/>
            <a:ext cx="2997776" cy="1506471"/>
          </a:xfrm>
          <a:prstGeom prst="bent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54" name="Rectangle 53">
            <a:extLst>
              <a:ext uri="{FF2B5EF4-FFF2-40B4-BE49-F238E27FC236}">
                <a16:creationId xmlns:a16="http://schemas.microsoft.com/office/drawing/2014/main" id="{8E06636B-973C-4985-956E-320A16D1BC4F}"/>
              </a:ext>
            </a:extLst>
          </p:cNvPr>
          <p:cNvSpPr/>
          <p:nvPr/>
        </p:nvSpPr>
        <p:spPr>
          <a:xfrm>
            <a:off x="8373428" y="2250658"/>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dirty="0"/>
              <a:t>Proxy</a:t>
            </a:r>
          </a:p>
        </p:txBody>
      </p:sp>
      <p:sp>
        <p:nvSpPr>
          <p:cNvPr id="55" name="Rectangle 54">
            <a:extLst>
              <a:ext uri="{FF2B5EF4-FFF2-40B4-BE49-F238E27FC236}">
                <a16:creationId xmlns:a16="http://schemas.microsoft.com/office/drawing/2014/main" id="{CC58D58A-A88D-47FE-B9EC-722CC0E80204}"/>
              </a:ext>
            </a:extLst>
          </p:cNvPr>
          <p:cNvSpPr/>
          <p:nvPr/>
        </p:nvSpPr>
        <p:spPr>
          <a:xfrm>
            <a:off x="8373428" y="4337701"/>
            <a:ext cx="985520" cy="3920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dirty="0"/>
              <a:t>Proxy</a:t>
            </a:r>
          </a:p>
        </p:txBody>
      </p:sp>
      <p:cxnSp>
        <p:nvCxnSpPr>
          <p:cNvPr id="59" name="Straight Arrow Connector 58">
            <a:extLst>
              <a:ext uri="{FF2B5EF4-FFF2-40B4-BE49-F238E27FC236}">
                <a16:creationId xmlns:a16="http://schemas.microsoft.com/office/drawing/2014/main" id="{D2D77AC8-B38B-4758-AD9A-F1F3E37FD2AE}"/>
              </a:ext>
            </a:extLst>
          </p:cNvPr>
          <p:cNvCxnSpPr>
            <a:stCxn id="24" idx="0"/>
            <a:endCxn id="54" idx="2"/>
          </p:cNvCxnSpPr>
          <p:nvPr/>
        </p:nvCxnSpPr>
        <p:spPr>
          <a:xfrm flipV="1">
            <a:off x="7606348" y="2642694"/>
            <a:ext cx="1259840" cy="438092"/>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0" name="Straight Arrow Connector 59">
            <a:extLst>
              <a:ext uri="{FF2B5EF4-FFF2-40B4-BE49-F238E27FC236}">
                <a16:creationId xmlns:a16="http://schemas.microsoft.com/office/drawing/2014/main" id="{CB890EAB-E4E0-4AC4-92A5-1995B33A2663}"/>
              </a:ext>
            </a:extLst>
          </p:cNvPr>
          <p:cNvCxnSpPr>
            <a:cxnSpLocks/>
            <a:stCxn id="25" idx="0"/>
            <a:endCxn id="54" idx="2"/>
          </p:cNvCxnSpPr>
          <p:nvPr/>
        </p:nvCxnSpPr>
        <p:spPr>
          <a:xfrm flipV="1">
            <a:off x="8581186" y="2642694"/>
            <a:ext cx="285002" cy="438092"/>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3" name="Straight Arrow Connector 62">
            <a:extLst>
              <a:ext uri="{FF2B5EF4-FFF2-40B4-BE49-F238E27FC236}">
                <a16:creationId xmlns:a16="http://schemas.microsoft.com/office/drawing/2014/main" id="{9D26C386-FDF5-4D17-886E-7F12A0CF45F4}"/>
              </a:ext>
            </a:extLst>
          </p:cNvPr>
          <p:cNvCxnSpPr>
            <a:cxnSpLocks/>
            <a:stCxn id="26" idx="0"/>
            <a:endCxn id="54" idx="2"/>
          </p:cNvCxnSpPr>
          <p:nvPr/>
        </p:nvCxnSpPr>
        <p:spPr>
          <a:xfrm flipH="1" flipV="1">
            <a:off x="8866188" y="2642694"/>
            <a:ext cx="715497" cy="433185"/>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31D769A5-21C4-4B36-BD85-CE3D4BD894A5}"/>
              </a:ext>
            </a:extLst>
          </p:cNvPr>
          <p:cNvCxnSpPr>
            <a:cxnSpLocks/>
            <a:stCxn id="40" idx="0"/>
            <a:endCxn id="55" idx="2"/>
          </p:cNvCxnSpPr>
          <p:nvPr/>
        </p:nvCxnSpPr>
        <p:spPr>
          <a:xfrm flipV="1">
            <a:off x="7606348" y="4729737"/>
            <a:ext cx="1259840" cy="424479"/>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C408DDA-DDE0-44FA-B09E-3F30A69D4DEF}"/>
              </a:ext>
            </a:extLst>
          </p:cNvPr>
          <p:cNvCxnSpPr>
            <a:cxnSpLocks/>
            <a:stCxn id="41" idx="0"/>
            <a:endCxn id="55" idx="2"/>
          </p:cNvCxnSpPr>
          <p:nvPr/>
        </p:nvCxnSpPr>
        <p:spPr>
          <a:xfrm flipV="1">
            <a:off x="8581186" y="4729737"/>
            <a:ext cx="285002" cy="424479"/>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71" name="Straight Arrow Connector 70">
            <a:extLst>
              <a:ext uri="{FF2B5EF4-FFF2-40B4-BE49-F238E27FC236}">
                <a16:creationId xmlns:a16="http://schemas.microsoft.com/office/drawing/2014/main" id="{8A70B209-D46C-4D81-AC29-9F8B61C140E3}"/>
              </a:ext>
            </a:extLst>
          </p:cNvPr>
          <p:cNvCxnSpPr>
            <a:cxnSpLocks/>
            <a:stCxn id="42" idx="0"/>
            <a:endCxn id="55" idx="2"/>
          </p:cNvCxnSpPr>
          <p:nvPr/>
        </p:nvCxnSpPr>
        <p:spPr>
          <a:xfrm flipH="1" flipV="1">
            <a:off x="8866188" y="4729737"/>
            <a:ext cx="715497" cy="419572"/>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61" name="Rectangle 60">
            <a:extLst>
              <a:ext uri="{FF2B5EF4-FFF2-40B4-BE49-F238E27FC236}">
                <a16:creationId xmlns:a16="http://schemas.microsoft.com/office/drawing/2014/main" id="{EA7635E9-70F9-4F2B-ADAF-7637C383B14E}"/>
              </a:ext>
            </a:extLst>
          </p:cNvPr>
          <p:cNvSpPr/>
          <p:nvPr/>
        </p:nvSpPr>
        <p:spPr>
          <a:xfrm>
            <a:off x="10918425" y="3416920"/>
            <a:ext cx="1007119" cy="638853"/>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600" dirty="0">
                <a:solidFill>
                  <a:schemeClr val="bg1"/>
                </a:solidFill>
              </a:rPr>
              <a:t>Load Balancer</a:t>
            </a:r>
          </a:p>
        </p:txBody>
      </p:sp>
      <p:cxnSp>
        <p:nvCxnSpPr>
          <p:cNvPr id="20" name="Connector: Elbow 19">
            <a:extLst>
              <a:ext uri="{FF2B5EF4-FFF2-40B4-BE49-F238E27FC236}">
                <a16:creationId xmlns:a16="http://schemas.microsoft.com/office/drawing/2014/main" id="{64B2BFC1-298D-4EB8-AA6B-978E41EC90B7}"/>
              </a:ext>
            </a:extLst>
          </p:cNvPr>
          <p:cNvCxnSpPr>
            <a:stCxn id="55" idx="3"/>
            <a:endCxn id="61" idx="2"/>
          </p:cNvCxnSpPr>
          <p:nvPr/>
        </p:nvCxnSpPr>
        <p:spPr>
          <a:xfrm flipV="1">
            <a:off x="9358948" y="4055773"/>
            <a:ext cx="2063037" cy="477946"/>
          </a:xfrm>
          <a:prstGeom prst="bentConnector2">
            <a:avLst/>
          </a:prstGeom>
          <a:ln>
            <a:solidFill>
              <a:srgbClr val="00B0F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62" name="Connector: Elbow 61">
            <a:extLst>
              <a:ext uri="{FF2B5EF4-FFF2-40B4-BE49-F238E27FC236}">
                <a16:creationId xmlns:a16="http://schemas.microsoft.com/office/drawing/2014/main" id="{40AE12F8-DD72-424E-948C-4D9EF92D6FA7}"/>
              </a:ext>
            </a:extLst>
          </p:cNvPr>
          <p:cNvCxnSpPr>
            <a:cxnSpLocks/>
            <a:stCxn id="54" idx="3"/>
            <a:endCxn id="61" idx="0"/>
          </p:cNvCxnSpPr>
          <p:nvPr/>
        </p:nvCxnSpPr>
        <p:spPr>
          <a:xfrm>
            <a:off x="9358948" y="2446676"/>
            <a:ext cx="2063037" cy="970244"/>
          </a:xfrm>
          <a:prstGeom prst="bentConnector2">
            <a:avLst/>
          </a:prstGeom>
          <a:ln>
            <a:solidFill>
              <a:srgbClr val="00B0F0"/>
            </a:solidFill>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58" name="Straight Arrow Connector 57">
            <a:extLst>
              <a:ext uri="{FF2B5EF4-FFF2-40B4-BE49-F238E27FC236}">
                <a16:creationId xmlns:a16="http://schemas.microsoft.com/office/drawing/2014/main" id="{C4E8DAA9-B099-4926-AC18-A37A8644FB42}"/>
              </a:ext>
            </a:extLst>
          </p:cNvPr>
          <p:cNvCxnSpPr>
            <a:cxnSpLocks/>
            <a:stCxn id="61" idx="3"/>
          </p:cNvCxnSpPr>
          <p:nvPr/>
        </p:nvCxnSpPr>
        <p:spPr>
          <a:xfrm flipV="1">
            <a:off x="11925543" y="3736346"/>
            <a:ext cx="274320" cy="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80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normAutofit/>
          </a:bodyPr>
          <a:lstStyle/>
          <a:p>
            <a:r>
              <a:rPr lang="en-US" sz="4400" dirty="0">
                <a:latin typeface="Georgia" panose="02040502050405020303" pitchFamily="18" charset="0"/>
              </a:rPr>
              <a:t>Namespace</a:t>
            </a:r>
          </a:p>
        </p:txBody>
      </p:sp>
      <p:sp>
        <p:nvSpPr>
          <p:cNvPr id="3" name="Text Placeholder 2">
            <a:extLst>
              <a:ext uri="{FF2B5EF4-FFF2-40B4-BE49-F238E27FC236}">
                <a16:creationId xmlns:a16="http://schemas.microsoft.com/office/drawing/2014/main" id="{3570CA2C-5654-4DA9-8E57-5040B56A0A5B}"/>
              </a:ext>
            </a:extLst>
          </p:cNvPr>
          <p:cNvSpPr>
            <a:spLocks noGrp="1"/>
          </p:cNvSpPr>
          <p:nvPr>
            <p:ph type="body" idx="1"/>
          </p:nvPr>
        </p:nvSpPr>
        <p:spPr>
          <a:xfrm>
            <a:off x="768096" y="2288568"/>
            <a:ext cx="6116900" cy="4067791"/>
          </a:xfrm>
        </p:spPr>
        <p:txBody>
          <a:bodyPr>
            <a:normAutofit lnSpcReduction="10000"/>
          </a:bodyPr>
          <a:lstStyle/>
          <a:p>
            <a:r>
              <a:rPr lang="en-AU" sz="2400" dirty="0"/>
              <a:t>Namespaces provide a way to divide cluster resources b/w multiple users/teams/projects via Resource Quotas</a:t>
            </a:r>
          </a:p>
          <a:p>
            <a:r>
              <a:rPr lang="en-AU" sz="2400" dirty="0"/>
              <a:t>Think of namespaces as </a:t>
            </a:r>
            <a:r>
              <a:rPr lang="en-AU" sz="2400" i="1" dirty="0">
                <a:solidFill>
                  <a:srgbClr val="C00000"/>
                </a:solidFill>
              </a:rPr>
              <a:t>virtual</a:t>
            </a:r>
            <a:r>
              <a:rPr lang="en-AU" sz="2400" dirty="0"/>
              <a:t> clusters backed by the same </a:t>
            </a:r>
            <a:r>
              <a:rPr lang="en-AU" sz="2400" i="1" dirty="0">
                <a:solidFill>
                  <a:srgbClr val="C00000"/>
                </a:solidFill>
              </a:rPr>
              <a:t>physical</a:t>
            </a:r>
            <a:r>
              <a:rPr lang="en-AU" sz="2400" dirty="0"/>
              <a:t> cluster</a:t>
            </a:r>
            <a:endParaRPr lang="en-AU" dirty="0"/>
          </a:p>
          <a:p>
            <a:r>
              <a:rPr lang="en-AU" sz="2400" dirty="0"/>
              <a:t>3 default namespaces</a:t>
            </a:r>
            <a:endParaRPr lang="en-AU" dirty="0"/>
          </a:p>
          <a:p>
            <a:pPr lvl="1"/>
            <a:r>
              <a:rPr lang="en-AU" b="1" dirty="0"/>
              <a:t>default</a:t>
            </a:r>
            <a:r>
              <a:rPr lang="en-AU" dirty="0"/>
              <a:t>: any pod, service, replication controller are created in the default namespace</a:t>
            </a:r>
          </a:p>
          <a:p>
            <a:pPr lvl="1"/>
            <a:r>
              <a:rPr lang="en-AU" b="1" dirty="0" err="1"/>
              <a:t>kube</a:t>
            </a:r>
            <a:r>
              <a:rPr lang="en-AU" b="1" dirty="0"/>
              <a:t>-public</a:t>
            </a:r>
            <a:r>
              <a:rPr lang="en-AU" dirty="0"/>
              <a:t>: for bootstrapping discovery</a:t>
            </a:r>
          </a:p>
          <a:p>
            <a:pPr lvl="1"/>
            <a:r>
              <a:rPr lang="en-AU" b="1" dirty="0" err="1"/>
              <a:t>kube</a:t>
            </a:r>
            <a:r>
              <a:rPr lang="en-AU" b="1" dirty="0"/>
              <a:t>-system</a:t>
            </a:r>
            <a:r>
              <a:rPr lang="en-AU" dirty="0"/>
              <a:t>: reserved for resources created by the cluster</a:t>
            </a:r>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sp>
        <p:nvSpPr>
          <p:cNvPr id="14" name="Rectangle 13">
            <a:extLst>
              <a:ext uri="{FF2B5EF4-FFF2-40B4-BE49-F238E27FC236}">
                <a16:creationId xmlns:a16="http://schemas.microsoft.com/office/drawing/2014/main" id="{74E9A694-8D53-49DE-BE85-B9C52888627B}"/>
              </a:ext>
            </a:extLst>
          </p:cNvPr>
          <p:cNvSpPr/>
          <p:nvPr/>
        </p:nvSpPr>
        <p:spPr>
          <a:xfrm>
            <a:off x="7090912" y="2235733"/>
            <a:ext cx="4848046" cy="4067791"/>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600" b="1" dirty="0">
                <a:solidFill>
                  <a:schemeClr val="accent1"/>
                </a:solidFill>
                <a:ea typeface="Calibri" charset="0"/>
                <a:cs typeface="Calibri" charset="0"/>
              </a:rPr>
              <a:t>Kubernetes Cluster</a:t>
            </a:r>
          </a:p>
        </p:txBody>
      </p:sp>
      <p:sp>
        <p:nvSpPr>
          <p:cNvPr id="15" name="Rectangle 14">
            <a:extLst>
              <a:ext uri="{FF2B5EF4-FFF2-40B4-BE49-F238E27FC236}">
                <a16:creationId xmlns:a16="http://schemas.microsoft.com/office/drawing/2014/main" id="{88F74718-03C4-4940-A209-B81980E424D7}"/>
              </a:ext>
            </a:extLst>
          </p:cNvPr>
          <p:cNvSpPr/>
          <p:nvPr/>
        </p:nvSpPr>
        <p:spPr>
          <a:xfrm>
            <a:off x="7297946" y="2429222"/>
            <a:ext cx="1207699" cy="3453994"/>
          </a:xfrm>
          <a:prstGeom prst="rect">
            <a:avLst/>
          </a:prstGeom>
          <a:noFill/>
          <a:ln w="19050">
            <a:solidFill>
              <a:srgbClr val="0070C0"/>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rgbClr val="0070C0"/>
                </a:solidFill>
                <a:ea typeface="Calibri" charset="0"/>
                <a:cs typeface="Calibri" charset="0"/>
              </a:rPr>
              <a:t>Namespace-A</a:t>
            </a:r>
          </a:p>
        </p:txBody>
      </p:sp>
      <p:sp>
        <p:nvSpPr>
          <p:cNvPr id="16" name="Rectangle 15">
            <a:extLst>
              <a:ext uri="{FF2B5EF4-FFF2-40B4-BE49-F238E27FC236}">
                <a16:creationId xmlns:a16="http://schemas.microsoft.com/office/drawing/2014/main" id="{C21E4EB7-3EAB-4BC6-BA4D-CDC9A2997C07}"/>
              </a:ext>
            </a:extLst>
          </p:cNvPr>
          <p:cNvSpPr/>
          <p:nvPr/>
        </p:nvSpPr>
        <p:spPr>
          <a:xfrm>
            <a:off x="8711561" y="2429222"/>
            <a:ext cx="1726400" cy="3453994"/>
          </a:xfrm>
          <a:prstGeom prst="rect">
            <a:avLst/>
          </a:prstGeom>
          <a:noFill/>
          <a:ln w="19050">
            <a:solidFill>
              <a:srgbClr val="00B050"/>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rgbClr val="00B050"/>
                </a:solidFill>
                <a:ea typeface="Calibri" charset="0"/>
                <a:cs typeface="Calibri" charset="0"/>
              </a:rPr>
              <a:t>Namespace-B</a:t>
            </a:r>
          </a:p>
        </p:txBody>
      </p:sp>
      <p:sp>
        <p:nvSpPr>
          <p:cNvPr id="17" name="Rectangle 16">
            <a:extLst>
              <a:ext uri="{FF2B5EF4-FFF2-40B4-BE49-F238E27FC236}">
                <a16:creationId xmlns:a16="http://schemas.microsoft.com/office/drawing/2014/main" id="{C06B6413-DBE0-4E81-89D5-7A16C5997D4C}"/>
              </a:ext>
            </a:extLst>
          </p:cNvPr>
          <p:cNvSpPr/>
          <p:nvPr/>
        </p:nvSpPr>
        <p:spPr>
          <a:xfrm>
            <a:off x="10584610" y="2429222"/>
            <a:ext cx="1207699" cy="3453994"/>
          </a:xfrm>
          <a:prstGeom prst="rect">
            <a:avLst/>
          </a:prstGeom>
          <a:noFill/>
          <a:ln w="1905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rgbClr val="FF0000"/>
                </a:solidFill>
                <a:ea typeface="Calibri" charset="0"/>
                <a:cs typeface="Calibri" charset="0"/>
              </a:rPr>
              <a:t>Namespace-C</a:t>
            </a:r>
          </a:p>
        </p:txBody>
      </p:sp>
    </p:spTree>
    <p:extLst>
      <p:ext uri="{BB962C8B-B14F-4D97-AF65-F5344CB8AC3E}">
        <p14:creationId xmlns:p14="http://schemas.microsoft.com/office/powerpoint/2010/main" val="299569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3A92F63-93BF-0540-8804-EDF6F1DF9DCA}"/>
              </a:ext>
            </a:extLst>
          </p:cNvPr>
          <p:cNvGraphicFramePr>
            <a:graphicFrameLocks noGrp="1"/>
          </p:cNvGraphicFramePr>
          <p:nvPr>
            <p:ph idx="1"/>
            <p:extLst>
              <p:ext uri="{D42A27DB-BD31-4B8C-83A1-F6EECF244321}">
                <p14:modId xmlns:p14="http://schemas.microsoft.com/office/powerpoint/2010/main" val="3398590153"/>
              </p:ext>
            </p:extLst>
          </p:nvPr>
        </p:nvGraphicFramePr>
        <p:xfrm>
          <a:off x="725905" y="581547"/>
          <a:ext cx="10515600" cy="5933440"/>
        </p:xfrm>
        <a:graphic>
          <a:graphicData uri="http://schemas.openxmlformats.org/drawingml/2006/table">
            <a:tbl>
              <a:tblPr firstRow="1" bandRow="1">
                <a:tableStyleId>{5C22544A-7EE6-4342-B048-85BDC9FD1C3A}</a:tableStyleId>
              </a:tblPr>
              <a:tblGrid>
                <a:gridCol w="2947737">
                  <a:extLst>
                    <a:ext uri="{9D8B030D-6E8A-4147-A177-3AD203B41FA5}">
                      <a16:colId xmlns:a16="http://schemas.microsoft.com/office/drawing/2014/main" val="1589279729"/>
                    </a:ext>
                  </a:extLst>
                </a:gridCol>
                <a:gridCol w="7567863">
                  <a:extLst>
                    <a:ext uri="{9D8B030D-6E8A-4147-A177-3AD203B41FA5}">
                      <a16:colId xmlns:a16="http://schemas.microsoft.com/office/drawing/2014/main" val="2228580167"/>
                    </a:ext>
                  </a:extLst>
                </a:gridCol>
              </a:tblGrid>
              <a:tr h="370840">
                <a:tc>
                  <a:txBody>
                    <a:bodyPr/>
                    <a:lstStyle/>
                    <a:p>
                      <a:r>
                        <a:rPr lang="zh-TW" altLang="en-US" dirty="0"/>
                        <a:t>時間</a:t>
                      </a:r>
                    </a:p>
                  </a:txBody>
                  <a:tcPr/>
                </a:tc>
                <a:tc>
                  <a:txBody>
                    <a:bodyPr/>
                    <a:lstStyle/>
                    <a:p>
                      <a:r>
                        <a:rPr lang="zh-TW" altLang="en-US" dirty="0"/>
                        <a:t>議程</a:t>
                      </a:r>
                    </a:p>
                  </a:txBody>
                  <a:tcPr/>
                </a:tc>
                <a:extLst>
                  <a:ext uri="{0D108BD9-81ED-4DB2-BD59-A6C34878D82A}">
                    <a16:rowId xmlns:a16="http://schemas.microsoft.com/office/drawing/2014/main" val="1438637090"/>
                  </a:ext>
                </a:extLst>
              </a:tr>
              <a:tr h="370840">
                <a:tc>
                  <a:txBody>
                    <a:bodyPr/>
                    <a:lstStyle/>
                    <a:p>
                      <a:r>
                        <a:rPr lang="en-US" altLang="zh-TW" dirty="0"/>
                        <a:t>9:30am - 10:00am</a:t>
                      </a:r>
                    </a:p>
                  </a:txBody>
                  <a:tcPr/>
                </a:tc>
                <a:tc>
                  <a:txBody>
                    <a:bodyPr/>
                    <a:lstStyle/>
                    <a:p>
                      <a:r>
                        <a:rPr lang="en-US" altLang="zh-TW" dirty="0"/>
                        <a:t>Registration</a:t>
                      </a:r>
                    </a:p>
                  </a:txBody>
                  <a:tcPr/>
                </a:tc>
                <a:extLst>
                  <a:ext uri="{0D108BD9-81ED-4DB2-BD59-A6C34878D82A}">
                    <a16:rowId xmlns:a16="http://schemas.microsoft.com/office/drawing/2014/main" val="3578606420"/>
                  </a:ext>
                </a:extLst>
              </a:tr>
              <a:tr h="370840">
                <a:tc>
                  <a:txBody>
                    <a:bodyPr/>
                    <a:lstStyle/>
                    <a:p>
                      <a:r>
                        <a:rPr lang="en-US" altLang="zh-TW" dirty="0"/>
                        <a:t>10:00am - 10:10am</a:t>
                      </a:r>
                      <a:endParaRPr lang="zh-TW" altLang="en-US" dirty="0"/>
                    </a:p>
                  </a:txBody>
                  <a:tcPr/>
                </a:tc>
                <a:tc>
                  <a:txBody>
                    <a:bodyPr/>
                    <a:lstStyle/>
                    <a:p>
                      <a:r>
                        <a:rPr lang="en-US" altLang="zh-TW" dirty="0"/>
                        <a:t>Welcome from the team / Agenda Introduction</a:t>
                      </a:r>
                      <a:endParaRPr lang="zh-TW" altLang="en-US" dirty="0"/>
                    </a:p>
                  </a:txBody>
                  <a:tcPr/>
                </a:tc>
                <a:extLst>
                  <a:ext uri="{0D108BD9-81ED-4DB2-BD59-A6C34878D82A}">
                    <a16:rowId xmlns:a16="http://schemas.microsoft.com/office/drawing/2014/main" val="3101918639"/>
                  </a:ext>
                </a:extLst>
              </a:tr>
              <a:tr h="370840">
                <a:tc>
                  <a:txBody>
                    <a:bodyPr/>
                    <a:lstStyle/>
                    <a:p>
                      <a:r>
                        <a:rPr lang="en-US" altLang="zh-TW" dirty="0"/>
                        <a:t>10:10am - 10:45am</a:t>
                      </a:r>
                      <a:endParaRPr lang="zh-TW" altLang="en-US" dirty="0"/>
                    </a:p>
                  </a:txBody>
                  <a:tcPr/>
                </a:tc>
                <a:tc>
                  <a:txBody>
                    <a:bodyPr/>
                    <a:lstStyle/>
                    <a:p>
                      <a:r>
                        <a:rPr lang="en-US" altLang="zh-TW" dirty="0"/>
                        <a:t>Introduction to Docker and Kubernetes</a:t>
                      </a:r>
                      <a:endParaRPr lang="zh-TW" altLang="en-US" dirty="0"/>
                    </a:p>
                  </a:txBody>
                  <a:tcPr/>
                </a:tc>
                <a:extLst>
                  <a:ext uri="{0D108BD9-81ED-4DB2-BD59-A6C34878D82A}">
                    <a16:rowId xmlns:a16="http://schemas.microsoft.com/office/drawing/2014/main" val="2220936843"/>
                  </a:ext>
                </a:extLst>
              </a:tr>
              <a:tr h="370840">
                <a:tc>
                  <a:txBody>
                    <a:bodyPr/>
                    <a:lstStyle/>
                    <a:p>
                      <a:r>
                        <a:rPr lang="en-US" altLang="zh-TW" dirty="0"/>
                        <a:t>10:45am - 11:00am</a:t>
                      </a:r>
                      <a:endParaRPr lang="zh-TW" altLang="en-US" dirty="0"/>
                    </a:p>
                  </a:txBody>
                  <a:tcPr/>
                </a:tc>
                <a:tc>
                  <a:txBody>
                    <a:bodyPr/>
                    <a:lstStyle/>
                    <a:p>
                      <a:r>
                        <a:rPr lang="en-US" altLang="zh-TW" dirty="0"/>
                        <a:t>Break</a:t>
                      </a:r>
                      <a:endParaRPr lang="zh-TW" altLang="en-US" dirty="0"/>
                    </a:p>
                  </a:txBody>
                  <a:tcPr/>
                </a:tc>
                <a:extLst>
                  <a:ext uri="{0D108BD9-81ED-4DB2-BD59-A6C34878D82A}">
                    <a16:rowId xmlns:a16="http://schemas.microsoft.com/office/drawing/2014/main" val="3838501234"/>
                  </a:ext>
                </a:extLst>
              </a:tr>
              <a:tr h="370840">
                <a:tc>
                  <a:txBody>
                    <a:bodyPr/>
                    <a:lstStyle/>
                    <a:p>
                      <a:r>
                        <a:rPr lang="en-US" altLang="zh-TW" dirty="0"/>
                        <a:t>11:00am - 11:30am</a:t>
                      </a:r>
                      <a:endParaRPr lang="zh-TW" altLang="en-US" dirty="0"/>
                    </a:p>
                  </a:txBody>
                  <a:tcPr/>
                </a:tc>
                <a:tc>
                  <a:txBody>
                    <a:bodyPr/>
                    <a:lstStyle/>
                    <a:p>
                      <a:r>
                        <a:rPr lang="en-US" altLang="zh-TW" dirty="0"/>
                        <a:t>WebLogic on Kubernetes Recap</a:t>
                      </a:r>
                      <a:endParaRPr lang="zh-TW" altLang="en-US" dirty="0"/>
                    </a:p>
                  </a:txBody>
                  <a:tcPr/>
                </a:tc>
                <a:extLst>
                  <a:ext uri="{0D108BD9-81ED-4DB2-BD59-A6C34878D82A}">
                    <a16:rowId xmlns:a16="http://schemas.microsoft.com/office/drawing/2014/main" val="2339724911"/>
                  </a:ext>
                </a:extLst>
              </a:tr>
              <a:tr h="370840">
                <a:tc>
                  <a:txBody>
                    <a:bodyPr/>
                    <a:lstStyle/>
                    <a:p>
                      <a:r>
                        <a:rPr lang="en-US" altLang="zh-TW" dirty="0"/>
                        <a:t>11:30am - 12:30pm </a:t>
                      </a:r>
                      <a:endParaRPr lang="zh-TW" altLang="en-US" dirty="0"/>
                    </a:p>
                  </a:txBody>
                  <a:tcPr/>
                </a:tc>
                <a:tc>
                  <a:txBody>
                    <a:bodyPr/>
                    <a:lstStyle/>
                    <a:p>
                      <a:r>
                        <a:rPr lang="en-US" altLang="zh-TW" dirty="0"/>
                        <a:t>HOL</a:t>
                      </a:r>
                      <a:endParaRPr lang="zh-TW" altLang="en-US" dirty="0"/>
                    </a:p>
                  </a:txBody>
                  <a:tcPr/>
                </a:tc>
                <a:extLst>
                  <a:ext uri="{0D108BD9-81ED-4DB2-BD59-A6C34878D82A}">
                    <a16:rowId xmlns:a16="http://schemas.microsoft.com/office/drawing/2014/main" val="2574781755"/>
                  </a:ext>
                </a:extLst>
              </a:tr>
              <a:tr h="370840">
                <a:tc>
                  <a:txBody>
                    <a:bodyPr/>
                    <a:lstStyle/>
                    <a:p>
                      <a:endParaRPr lang="zh-TW" altLang="en-US"/>
                    </a:p>
                  </a:txBody>
                  <a:tcPr/>
                </a:tc>
                <a:tc>
                  <a:txBody>
                    <a:bodyPr/>
                    <a:lstStyle/>
                    <a:p>
                      <a:pPr lvl="1"/>
                      <a:r>
                        <a:rPr lang="en-US" altLang="zh-TW" dirty="0"/>
                        <a:t>Set up OKE on OCI</a:t>
                      </a:r>
                      <a:endParaRPr lang="zh-TW" altLang="en-US" dirty="0"/>
                    </a:p>
                  </a:txBody>
                  <a:tcPr/>
                </a:tc>
                <a:extLst>
                  <a:ext uri="{0D108BD9-81ED-4DB2-BD59-A6C34878D82A}">
                    <a16:rowId xmlns:a16="http://schemas.microsoft.com/office/drawing/2014/main" val="666008000"/>
                  </a:ext>
                </a:extLst>
              </a:tr>
              <a:tr h="370840">
                <a:tc>
                  <a:txBody>
                    <a:bodyPr/>
                    <a:lstStyle/>
                    <a:p>
                      <a:endParaRPr lang="zh-TW" altLang="en-US"/>
                    </a:p>
                  </a:txBody>
                  <a:tcPr/>
                </a:tc>
                <a:tc>
                  <a:txBody>
                    <a:bodyPr/>
                    <a:lstStyle/>
                    <a:p>
                      <a:pPr lvl="1"/>
                      <a:r>
                        <a:rPr lang="en-US" altLang="zh-TW" dirty="0"/>
                        <a:t>Install WebLogic Operator</a:t>
                      </a:r>
                      <a:endParaRPr lang="zh-TW" altLang="en-US" dirty="0"/>
                    </a:p>
                  </a:txBody>
                  <a:tcPr/>
                </a:tc>
                <a:extLst>
                  <a:ext uri="{0D108BD9-81ED-4DB2-BD59-A6C34878D82A}">
                    <a16:rowId xmlns:a16="http://schemas.microsoft.com/office/drawing/2014/main" val="2827295612"/>
                  </a:ext>
                </a:extLst>
              </a:tr>
              <a:tr h="370840">
                <a:tc>
                  <a:txBody>
                    <a:bodyPr/>
                    <a:lstStyle/>
                    <a:p>
                      <a:r>
                        <a:rPr lang="en-US" altLang="zh-TW" dirty="0"/>
                        <a:t>12:30pm - 1:30pm</a:t>
                      </a:r>
                      <a:endParaRPr lang="zh-TW" altLang="en-US" dirty="0"/>
                    </a:p>
                  </a:txBody>
                  <a:tcPr/>
                </a:tc>
                <a:tc>
                  <a:txBody>
                    <a:bodyPr/>
                    <a:lstStyle/>
                    <a:p>
                      <a:r>
                        <a:rPr lang="en-US" altLang="zh-TW" dirty="0"/>
                        <a:t>Lunch</a:t>
                      </a:r>
                      <a:endParaRPr lang="zh-TW" altLang="en-US" dirty="0"/>
                    </a:p>
                  </a:txBody>
                  <a:tcPr/>
                </a:tc>
                <a:extLst>
                  <a:ext uri="{0D108BD9-81ED-4DB2-BD59-A6C34878D82A}">
                    <a16:rowId xmlns:a16="http://schemas.microsoft.com/office/drawing/2014/main" val="1283088315"/>
                  </a:ext>
                </a:extLst>
              </a:tr>
              <a:tr h="370840">
                <a:tc>
                  <a:txBody>
                    <a:bodyPr/>
                    <a:lstStyle/>
                    <a:p>
                      <a:r>
                        <a:rPr lang="en-US" altLang="zh-TW" dirty="0"/>
                        <a:t>1:30pm - 4:45pm</a:t>
                      </a:r>
                      <a:endParaRPr lang="zh-TW" altLang="en-US" dirty="0"/>
                    </a:p>
                  </a:txBody>
                  <a:tcPr/>
                </a:tc>
                <a:tc>
                  <a:txBody>
                    <a:bodyPr/>
                    <a:lstStyle/>
                    <a:p>
                      <a:r>
                        <a:rPr lang="en-US" altLang="zh-TW" dirty="0"/>
                        <a:t>HOL</a:t>
                      </a:r>
                      <a:endParaRPr lang="zh-TW" altLang="en-US" dirty="0"/>
                    </a:p>
                  </a:txBody>
                  <a:tcPr/>
                </a:tc>
                <a:extLst>
                  <a:ext uri="{0D108BD9-81ED-4DB2-BD59-A6C34878D82A}">
                    <a16:rowId xmlns:a16="http://schemas.microsoft.com/office/drawing/2014/main" val="679648109"/>
                  </a:ext>
                </a:extLst>
              </a:tr>
              <a:tr h="370840">
                <a:tc>
                  <a:txBody>
                    <a:bodyPr/>
                    <a:lstStyle/>
                    <a:p>
                      <a:endParaRPr lang="zh-TW" altLang="en-US" dirty="0"/>
                    </a:p>
                  </a:txBody>
                  <a:tcPr/>
                </a:tc>
                <a:tc>
                  <a:txBody>
                    <a:bodyPr/>
                    <a:lstStyle/>
                    <a:p>
                      <a:pPr lvl="1"/>
                      <a:r>
                        <a:rPr lang="en-US" altLang="zh-TW" dirty="0"/>
                        <a:t>Deploy WebLogic Domain</a:t>
                      </a:r>
                      <a:endParaRPr lang="zh-TW" altLang="en-US" dirty="0"/>
                    </a:p>
                  </a:txBody>
                  <a:tcPr/>
                </a:tc>
                <a:extLst>
                  <a:ext uri="{0D108BD9-81ED-4DB2-BD59-A6C34878D82A}">
                    <a16:rowId xmlns:a16="http://schemas.microsoft.com/office/drawing/2014/main" val="3093516094"/>
                  </a:ext>
                </a:extLst>
              </a:tr>
              <a:tr h="370840">
                <a:tc>
                  <a:txBody>
                    <a:bodyPr/>
                    <a:lstStyle/>
                    <a:p>
                      <a:endParaRPr lang="zh-TW" altLang="en-US"/>
                    </a:p>
                  </a:txBody>
                  <a:tcPr/>
                </a:tc>
                <a:tc>
                  <a:txBody>
                    <a:bodyPr/>
                    <a:lstStyle/>
                    <a:p>
                      <a:pPr lvl="1"/>
                      <a:r>
                        <a:rPr lang="en-US" altLang="zh-TW" dirty="0"/>
                        <a:t>Scaling WebLogic Cluster</a:t>
                      </a:r>
                      <a:endParaRPr lang="zh-TW" altLang="en-US" dirty="0"/>
                    </a:p>
                  </a:txBody>
                  <a:tcPr/>
                </a:tc>
                <a:extLst>
                  <a:ext uri="{0D108BD9-81ED-4DB2-BD59-A6C34878D82A}">
                    <a16:rowId xmlns:a16="http://schemas.microsoft.com/office/drawing/2014/main" val="1101037895"/>
                  </a:ext>
                </a:extLst>
              </a:tr>
              <a:tr h="370840">
                <a:tc>
                  <a:txBody>
                    <a:bodyPr/>
                    <a:lstStyle/>
                    <a:p>
                      <a:endParaRPr lang="zh-TW" altLang="en-US"/>
                    </a:p>
                  </a:txBody>
                  <a:tcPr/>
                </a:tc>
                <a:tc>
                  <a:txBody>
                    <a:bodyPr/>
                    <a:lstStyle/>
                    <a:p>
                      <a:pPr lvl="1"/>
                      <a:r>
                        <a:rPr lang="en-US" altLang="zh-TW" dirty="0"/>
                        <a:t>Override JDBC configuration</a:t>
                      </a:r>
                      <a:endParaRPr lang="zh-TW" altLang="en-US" dirty="0"/>
                    </a:p>
                  </a:txBody>
                  <a:tcPr/>
                </a:tc>
                <a:extLst>
                  <a:ext uri="{0D108BD9-81ED-4DB2-BD59-A6C34878D82A}">
                    <a16:rowId xmlns:a16="http://schemas.microsoft.com/office/drawing/2014/main" val="1975481517"/>
                  </a:ext>
                </a:extLst>
              </a:tr>
              <a:tr h="370840">
                <a:tc>
                  <a:txBody>
                    <a:bodyPr/>
                    <a:lstStyle/>
                    <a:p>
                      <a:endParaRPr lang="zh-TW" altLang="en-US"/>
                    </a:p>
                  </a:txBody>
                  <a:tcPr/>
                </a:tc>
                <a:tc>
                  <a:txBody>
                    <a:bodyPr/>
                    <a:lstStyle/>
                    <a:p>
                      <a:pPr lvl="1"/>
                      <a:r>
                        <a:rPr lang="en-US" altLang="zh-TW" dirty="0"/>
                        <a:t>Rolling update of deployed application</a:t>
                      </a:r>
                      <a:endParaRPr lang="zh-TW" altLang="en-US" dirty="0"/>
                    </a:p>
                  </a:txBody>
                  <a:tcPr/>
                </a:tc>
                <a:extLst>
                  <a:ext uri="{0D108BD9-81ED-4DB2-BD59-A6C34878D82A}">
                    <a16:rowId xmlns:a16="http://schemas.microsoft.com/office/drawing/2014/main" val="3393470536"/>
                  </a:ext>
                </a:extLst>
              </a:tr>
              <a:tr h="370840">
                <a:tc>
                  <a:txBody>
                    <a:bodyPr/>
                    <a:lstStyle/>
                    <a:p>
                      <a:r>
                        <a:rPr lang="en-US" altLang="zh-TW" dirty="0"/>
                        <a:t>4:45pm - 5:00pm</a:t>
                      </a:r>
                      <a:endParaRPr lang="zh-TW" altLang="en-US" dirty="0"/>
                    </a:p>
                  </a:txBody>
                  <a:tcPr/>
                </a:tc>
                <a:tc>
                  <a:txBody>
                    <a:bodyPr/>
                    <a:lstStyle/>
                    <a:p>
                      <a:r>
                        <a:rPr lang="en-US" altLang="zh-TW" dirty="0"/>
                        <a:t>Wrap Up</a:t>
                      </a:r>
                      <a:endParaRPr lang="zh-TW" altLang="en-US" dirty="0"/>
                    </a:p>
                  </a:txBody>
                  <a:tcPr/>
                </a:tc>
                <a:extLst>
                  <a:ext uri="{0D108BD9-81ED-4DB2-BD59-A6C34878D82A}">
                    <a16:rowId xmlns:a16="http://schemas.microsoft.com/office/drawing/2014/main" val="1571798137"/>
                  </a:ext>
                </a:extLst>
              </a:tr>
            </a:tbl>
          </a:graphicData>
        </a:graphic>
      </p:graphicFrame>
      <p:sp>
        <p:nvSpPr>
          <p:cNvPr id="4" name="Footer Placeholder 3">
            <a:extLst>
              <a:ext uri="{FF2B5EF4-FFF2-40B4-BE49-F238E27FC236}">
                <a16:creationId xmlns:a16="http://schemas.microsoft.com/office/drawing/2014/main" id="{C4C2CA87-DF77-7749-A782-53E0C10083E8}"/>
              </a:ext>
            </a:extLst>
          </p:cNvPr>
          <p:cNvSpPr>
            <a:spLocks noGrp="1"/>
          </p:cNvSpPr>
          <p:nvPr>
            <p:ph type="ftr" sz="quarter" idx="11"/>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3601983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64A2-FA18-48E3-AFB0-A0DA4EACB515}"/>
              </a:ext>
            </a:extLst>
          </p:cNvPr>
          <p:cNvSpPr>
            <a:spLocks noGrp="1"/>
          </p:cNvSpPr>
          <p:nvPr>
            <p:ph type="title"/>
          </p:nvPr>
        </p:nvSpPr>
        <p:spPr/>
        <p:txBody>
          <a:bodyPr>
            <a:normAutofit/>
          </a:bodyPr>
          <a:lstStyle/>
          <a:p>
            <a:r>
              <a:rPr lang="en-US" sz="4400" dirty="0">
                <a:latin typeface="Georgia" panose="02040502050405020303" pitchFamily="18" charset="0"/>
              </a:rPr>
              <a:t>Labels</a:t>
            </a:r>
          </a:p>
        </p:txBody>
      </p:sp>
      <p:sp>
        <p:nvSpPr>
          <p:cNvPr id="3" name="Text Placeholder 2">
            <a:extLst>
              <a:ext uri="{FF2B5EF4-FFF2-40B4-BE49-F238E27FC236}">
                <a16:creationId xmlns:a16="http://schemas.microsoft.com/office/drawing/2014/main" id="{AC58B0FE-F435-46FD-847A-B150C5D6860D}"/>
              </a:ext>
            </a:extLst>
          </p:cNvPr>
          <p:cNvSpPr>
            <a:spLocks noGrp="1"/>
          </p:cNvSpPr>
          <p:nvPr>
            <p:ph type="body" idx="1"/>
          </p:nvPr>
        </p:nvSpPr>
        <p:spPr>
          <a:xfrm>
            <a:off x="768095" y="2288568"/>
            <a:ext cx="7030184" cy="4067791"/>
          </a:xfrm>
        </p:spPr>
        <p:txBody>
          <a:bodyPr>
            <a:normAutofit fontScale="92500" lnSpcReduction="10000"/>
          </a:bodyPr>
          <a:lstStyle/>
          <a:p>
            <a:r>
              <a:rPr lang="en-AU" dirty="0"/>
              <a:t>Key-Value pairs that are attached to objects</a:t>
            </a:r>
          </a:p>
          <a:p>
            <a:r>
              <a:rPr lang="en-AU" dirty="0"/>
              <a:t>Contains attributes of objects that are meaningful to identify</a:t>
            </a:r>
          </a:p>
          <a:p>
            <a:r>
              <a:rPr lang="en-AU" dirty="0"/>
              <a:t>Can be used to organize and select subset of objects</a:t>
            </a:r>
          </a:p>
          <a:p>
            <a:r>
              <a:rPr lang="en-AU" dirty="0"/>
              <a:t>Examples: </a:t>
            </a:r>
          </a:p>
          <a:p>
            <a:pPr lvl="1"/>
            <a:r>
              <a:rPr lang="en-AU" sz="1800" dirty="0">
                <a:solidFill>
                  <a:srgbClr val="000000"/>
                </a:solidFill>
                <a:latin typeface="Consolas" panose="020B0609020204030204" pitchFamily="49" charset="0"/>
              </a:rPr>
              <a:t>"release" = "stable", "release" = "canary"</a:t>
            </a:r>
          </a:p>
          <a:p>
            <a:pPr lvl="1"/>
            <a:r>
              <a:rPr lang="en-AU" sz="1800" dirty="0">
                <a:solidFill>
                  <a:srgbClr val="000000"/>
                </a:solidFill>
                <a:latin typeface="Consolas" panose="020B0609020204030204" pitchFamily="49" charset="0"/>
              </a:rPr>
              <a:t>"environment" = "dev", "environment" = "prod"</a:t>
            </a:r>
          </a:p>
          <a:p>
            <a:pPr lvl="1"/>
            <a:r>
              <a:rPr lang="en-AU" sz="1800" dirty="0">
                <a:solidFill>
                  <a:srgbClr val="000000"/>
                </a:solidFill>
                <a:latin typeface="Consolas" panose="020B0609020204030204" pitchFamily="49" charset="0"/>
              </a:rPr>
              <a:t>"tier" = "frontend", "tier" = "backend", "tier" = "middleware"</a:t>
            </a:r>
          </a:p>
          <a:p>
            <a:endParaRPr lang="en-US" dirty="0"/>
          </a:p>
        </p:txBody>
      </p:sp>
      <p:sp>
        <p:nvSpPr>
          <p:cNvPr id="4" name="Footer Placeholder 3">
            <a:extLst>
              <a:ext uri="{FF2B5EF4-FFF2-40B4-BE49-F238E27FC236}">
                <a16:creationId xmlns:a16="http://schemas.microsoft.com/office/drawing/2014/main" id="{D61FB34D-3CEB-4346-8948-265BFA2C5B79}"/>
              </a:ext>
            </a:extLst>
          </p:cNvPr>
          <p:cNvSpPr>
            <a:spLocks noGrp="1"/>
          </p:cNvSpPr>
          <p:nvPr>
            <p:ph type="ftr" sz="quarter" idx="11"/>
          </p:nvPr>
        </p:nvSpPr>
        <p:spPr/>
        <p:txBody>
          <a:bodyPr/>
          <a:lstStyle/>
          <a:p>
            <a:r>
              <a:rPr lang="en-US" sz="800"/>
              <a:t>Copyright © 2019 Oracle and/or its affiliates.</a:t>
            </a:r>
            <a:endParaRPr lang="en-US" sz="800" dirty="0"/>
          </a:p>
        </p:txBody>
      </p:sp>
      <p:pic>
        <p:nvPicPr>
          <p:cNvPr id="1026" name="Picture 2" descr="Related image">
            <a:extLst>
              <a:ext uri="{FF2B5EF4-FFF2-40B4-BE49-F238E27FC236}">
                <a16:creationId xmlns:a16="http://schemas.microsoft.com/office/drawing/2014/main" id="{E6548147-B10E-499D-9888-E44773298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381" y="2684064"/>
            <a:ext cx="3810000" cy="3390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736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normAutofit/>
          </a:bodyPr>
          <a:lstStyle/>
          <a:p>
            <a:r>
              <a:rPr lang="en-US" sz="4400" dirty="0">
                <a:latin typeface="Georgia" panose="02040502050405020303" pitchFamily="18" charset="0"/>
              </a:rPr>
              <a:t>Pod</a:t>
            </a:r>
          </a:p>
        </p:txBody>
      </p:sp>
      <p:sp>
        <p:nvSpPr>
          <p:cNvPr id="3" name="Text Placeholder 2">
            <a:extLst>
              <a:ext uri="{FF2B5EF4-FFF2-40B4-BE49-F238E27FC236}">
                <a16:creationId xmlns:a16="http://schemas.microsoft.com/office/drawing/2014/main" id="{3570CA2C-5654-4DA9-8E57-5040B56A0A5B}"/>
              </a:ext>
            </a:extLst>
          </p:cNvPr>
          <p:cNvSpPr>
            <a:spLocks noGrp="1"/>
          </p:cNvSpPr>
          <p:nvPr>
            <p:ph type="body" idx="1"/>
          </p:nvPr>
        </p:nvSpPr>
        <p:spPr>
          <a:xfrm>
            <a:off x="768096" y="2288568"/>
            <a:ext cx="6116900" cy="4067791"/>
          </a:xfrm>
        </p:spPr>
        <p:txBody>
          <a:bodyPr>
            <a:normAutofit fontScale="92500"/>
          </a:bodyPr>
          <a:lstStyle/>
          <a:p>
            <a:r>
              <a:rPr lang="en-US" dirty="0"/>
              <a:t>A pod is a collection of containers, with shared storage and network, and a specification on how to run them. </a:t>
            </a:r>
          </a:p>
          <a:p>
            <a:r>
              <a:rPr lang="en-US" dirty="0"/>
              <a:t>Each pod is allocated its own IP address. </a:t>
            </a:r>
          </a:p>
          <a:p>
            <a:r>
              <a:rPr lang="en-US" dirty="0"/>
              <a:t>Containers within a pod share this IP address, port space and can find each other via localhost.</a:t>
            </a:r>
            <a:endParaRPr lang="en-US" sz="2800" dirty="0"/>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grpSp>
        <p:nvGrpSpPr>
          <p:cNvPr id="12" name="Group 11">
            <a:extLst>
              <a:ext uri="{FF2B5EF4-FFF2-40B4-BE49-F238E27FC236}">
                <a16:creationId xmlns:a16="http://schemas.microsoft.com/office/drawing/2014/main" id="{87490524-7586-4B00-A791-DB6F09A5DFCC}"/>
              </a:ext>
            </a:extLst>
          </p:cNvPr>
          <p:cNvGrpSpPr/>
          <p:nvPr/>
        </p:nvGrpSpPr>
        <p:grpSpPr>
          <a:xfrm>
            <a:off x="10351698" y="2523788"/>
            <a:ext cx="1502664" cy="2999085"/>
            <a:chOff x="10351698" y="2523788"/>
            <a:chExt cx="1502664" cy="2999085"/>
          </a:xfrm>
        </p:grpSpPr>
        <p:sp>
          <p:nvSpPr>
            <p:cNvPr id="5" name="Rectangle 4">
              <a:extLst>
                <a:ext uri="{FF2B5EF4-FFF2-40B4-BE49-F238E27FC236}">
                  <a16:creationId xmlns:a16="http://schemas.microsoft.com/office/drawing/2014/main" id="{61DC28BA-0D55-46D3-BC41-CD75B05D04E2}"/>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6" name="Rectangle 5">
              <a:extLst>
                <a:ext uri="{FF2B5EF4-FFF2-40B4-BE49-F238E27FC236}">
                  <a16:creationId xmlns:a16="http://schemas.microsoft.com/office/drawing/2014/main" id="{729E7347-5F48-436C-ACCA-D66D5DADA01F}"/>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7" name="Rectangle 6">
              <a:extLst>
                <a:ext uri="{FF2B5EF4-FFF2-40B4-BE49-F238E27FC236}">
                  <a16:creationId xmlns:a16="http://schemas.microsoft.com/office/drawing/2014/main" id="{FEA29655-09D8-4382-A154-4B53CF1D8A1E}"/>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8" name="Rectangle 7">
              <a:extLst>
                <a:ext uri="{FF2B5EF4-FFF2-40B4-BE49-F238E27FC236}">
                  <a16:creationId xmlns:a16="http://schemas.microsoft.com/office/drawing/2014/main" id="{F174D72D-C6AF-4CC6-9755-1B7765A758A2}"/>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spTree>
    <p:extLst>
      <p:ext uri="{BB962C8B-B14F-4D97-AF65-F5344CB8AC3E}">
        <p14:creationId xmlns:p14="http://schemas.microsoft.com/office/powerpoint/2010/main" val="3738008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normAutofit/>
          </a:bodyPr>
          <a:lstStyle/>
          <a:p>
            <a:r>
              <a:rPr lang="en-US" sz="4400" dirty="0" err="1">
                <a:latin typeface="Georgia" panose="02040502050405020303" pitchFamily="18" charset="0"/>
              </a:rPr>
              <a:t>Replicaset</a:t>
            </a:r>
            <a:endParaRPr lang="en-US" sz="4400" dirty="0">
              <a:latin typeface="Georgia" panose="02040502050405020303" pitchFamily="18" charset="0"/>
            </a:endParaRPr>
          </a:p>
        </p:txBody>
      </p:sp>
      <p:sp>
        <p:nvSpPr>
          <p:cNvPr id="3" name="Text Placeholder 2">
            <a:extLst>
              <a:ext uri="{FF2B5EF4-FFF2-40B4-BE49-F238E27FC236}">
                <a16:creationId xmlns:a16="http://schemas.microsoft.com/office/drawing/2014/main" id="{3570CA2C-5654-4DA9-8E57-5040B56A0A5B}"/>
              </a:ext>
            </a:extLst>
          </p:cNvPr>
          <p:cNvSpPr>
            <a:spLocks noGrp="1"/>
          </p:cNvSpPr>
          <p:nvPr>
            <p:ph type="body" idx="1"/>
          </p:nvPr>
        </p:nvSpPr>
        <p:spPr>
          <a:xfrm>
            <a:off x="768096" y="2288568"/>
            <a:ext cx="6116900" cy="4067791"/>
          </a:xfrm>
        </p:spPr>
        <p:txBody>
          <a:bodyPr>
            <a:normAutofit/>
          </a:bodyPr>
          <a:lstStyle/>
          <a:p>
            <a:r>
              <a:rPr lang="en-US" sz="3200" dirty="0"/>
              <a:t>A </a:t>
            </a:r>
            <a:r>
              <a:rPr lang="en-US" sz="3200" dirty="0" err="1"/>
              <a:t>Replicaset</a:t>
            </a:r>
            <a:r>
              <a:rPr lang="en-US" sz="3200" dirty="0"/>
              <a:t> runs “n” number of pods, based on the provided template.</a:t>
            </a:r>
          </a:p>
          <a:p>
            <a:r>
              <a:rPr lang="en-US" sz="3200" dirty="0" err="1"/>
              <a:t>Replicasets</a:t>
            </a:r>
            <a:r>
              <a:rPr lang="en-US" sz="3200" dirty="0"/>
              <a:t> can scale up or down the number of pods which are desired.</a:t>
            </a:r>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grpSp>
        <p:nvGrpSpPr>
          <p:cNvPr id="12" name="Group 11">
            <a:extLst>
              <a:ext uri="{FF2B5EF4-FFF2-40B4-BE49-F238E27FC236}">
                <a16:creationId xmlns:a16="http://schemas.microsoft.com/office/drawing/2014/main" id="{87490524-7586-4B00-A791-DB6F09A5DFCC}"/>
              </a:ext>
            </a:extLst>
          </p:cNvPr>
          <p:cNvGrpSpPr/>
          <p:nvPr/>
        </p:nvGrpSpPr>
        <p:grpSpPr>
          <a:xfrm>
            <a:off x="10351698" y="2523788"/>
            <a:ext cx="1502664" cy="2999085"/>
            <a:chOff x="10351698" y="2523788"/>
            <a:chExt cx="1502664" cy="2999085"/>
          </a:xfrm>
        </p:grpSpPr>
        <p:sp>
          <p:nvSpPr>
            <p:cNvPr id="5" name="Rectangle 4">
              <a:extLst>
                <a:ext uri="{FF2B5EF4-FFF2-40B4-BE49-F238E27FC236}">
                  <a16:creationId xmlns:a16="http://schemas.microsoft.com/office/drawing/2014/main" id="{61DC28BA-0D55-46D3-BC41-CD75B05D04E2}"/>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6" name="Rectangle 5">
              <a:extLst>
                <a:ext uri="{FF2B5EF4-FFF2-40B4-BE49-F238E27FC236}">
                  <a16:creationId xmlns:a16="http://schemas.microsoft.com/office/drawing/2014/main" id="{729E7347-5F48-436C-ACCA-D66D5DADA01F}"/>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7" name="Rectangle 6">
              <a:extLst>
                <a:ext uri="{FF2B5EF4-FFF2-40B4-BE49-F238E27FC236}">
                  <a16:creationId xmlns:a16="http://schemas.microsoft.com/office/drawing/2014/main" id="{FEA29655-09D8-4382-A154-4B53CF1D8A1E}"/>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8" name="Rectangle 7">
              <a:extLst>
                <a:ext uri="{FF2B5EF4-FFF2-40B4-BE49-F238E27FC236}">
                  <a16:creationId xmlns:a16="http://schemas.microsoft.com/office/drawing/2014/main" id="{F174D72D-C6AF-4CC6-9755-1B7765A758A2}"/>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grpSp>
        <p:nvGrpSpPr>
          <p:cNvPr id="10" name="Group 9">
            <a:extLst>
              <a:ext uri="{FF2B5EF4-FFF2-40B4-BE49-F238E27FC236}">
                <a16:creationId xmlns:a16="http://schemas.microsoft.com/office/drawing/2014/main" id="{D7CF387E-75D4-4EF0-BF82-21156021F2FE}"/>
              </a:ext>
            </a:extLst>
          </p:cNvPr>
          <p:cNvGrpSpPr/>
          <p:nvPr/>
        </p:nvGrpSpPr>
        <p:grpSpPr>
          <a:xfrm>
            <a:off x="8729931" y="2506536"/>
            <a:ext cx="1502664" cy="2999085"/>
            <a:chOff x="10351698" y="2523788"/>
            <a:chExt cx="1502664" cy="2999085"/>
          </a:xfrm>
        </p:grpSpPr>
        <p:sp>
          <p:nvSpPr>
            <p:cNvPr id="11" name="Rectangle 10">
              <a:extLst>
                <a:ext uri="{FF2B5EF4-FFF2-40B4-BE49-F238E27FC236}">
                  <a16:creationId xmlns:a16="http://schemas.microsoft.com/office/drawing/2014/main" id="{52A956A1-63E8-442E-99A2-454435418BD4}"/>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13" name="Rectangle 12">
              <a:extLst>
                <a:ext uri="{FF2B5EF4-FFF2-40B4-BE49-F238E27FC236}">
                  <a16:creationId xmlns:a16="http://schemas.microsoft.com/office/drawing/2014/main" id="{79E40E9D-C3E0-46C9-8C84-BCC9B395AEE4}"/>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14" name="Rectangle 13">
              <a:extLst>
                <a:ext uri="{FF2B5EF4-FFF2-40B4-BE49-F238E27FC236}">
                  <a16:creationId xmlns:a16="http://schemas.microsoft.com/office/drawing/2014/main" id="{9F196448-24CA-4A7A-BB72-D672736D844F}"/>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15" name="Rectangle 14">
              <a:extLst>
                <a:ext uri="{FF2B5EF4-FFF2-40B4-BE49-F238E27FC236}">
                  <a16:creationId xmlns:a16="http://schemas.microsoft.com/office/drawing/2014/main" id="{D0C4F61C-FBE6-482F-8ABA-F575FBA2A2D2}"/>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grpSp>
        <p:nvGrpSpPr>
          <p:cNvPr id="16" name="Group 15">
            <a:extLst>
              <a:ext uri="{FF2B5EF4-FFF2-40B4-BE49-F238E27FC236}">
                <a16:creationId xmlns:a16="http://schemas.microsoft.com/office/drawing/2014/main" id="{F4B5B471-41D9-429C-8973-99BC0D95752D}"/>
              </a:ext>
            </a:extLst>
          </p:cNvPr>
          <p:cNvGrpSpPr/>
          <p:nvPr/>
        </p:nvGrpSpPr>
        <p:grpSpPr>
          <a:xfrm>
            <a:off x="7115683" y="2523788"/>
            <a:ext cx="1502664" cy="2999085"/>
            <a:chOff x="10351698" y="2523788"/>
            <a:chExt cx="1502664" cy="2999085"/>
          </a:xfrm>
        </p:grpSpPr>
        <p:sp>
          <p:nvSpPr>
            <p:cNvPr id="17" name="Rectangle 16">
              <a:extLst>
                <a:ext uri="{FF2B5EF4-FFF2-40B4-BE49-F238E27FC236}">
                  <a16:creationId xmlns:a16="http://schemas.microsoft.com/office/drawing/2014/main" id="{90C46DC7-D2AC-4959-9674-7CC1087E5EC3}"/>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18" name="Rectangle 17">
              <a:extLst>
                <a:ext uri="{FF2B5EF4-FFF2-40B4-BE49-F238E27FC236}">
                  <a16:creationId xmlns:a16="http://schemas.microsoft.com/office/drawing/2014/main" id="{05AD4CDC-3254-4D7A-A87F-89E4FBC87305}"/>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19" name="Rectangle 18">
              <a:extLst>
                <a:ext uri="{FF2B5EF4-FFF2-40B4-BE49-F238E27FC236}">
                  <a16:creationId xmlns:a16="http://schemas.microsoft.com/office/drawing/2014/main" id="{D0BC5C44-5CDC-43C3-BD4A-E719DE2B9EC9}"/>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20" name="Rectangle 19">
              <a:extLst>
                <a:ext uri="{FF2B5EF4-FFF2-40B4-BE49-F238E27FC236}">
                  <a16:creationId xmlns:a16="http://schemas.microsoft.com/office/drawing/2014/main" id="{3BD244A7-CC44-4B03-9DB0-0DE58FD15BB4}"/>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sp>
        <p:nvSpPr>
          <p:cNvPr id="9" name="Left Brace 8">
            <a:extLst>
              <a:ext uri="{FF2B5EF4-FFF2-40B4-BE49-F238E27FC236}">
                <a16:creationId xmlns:a16="http://schemas.microsoft.com/office/drawing/2014/main" id="{892DC437-2B46-4C30-81AC-DE76F9FFA8AB}"/>
              </a:ext>
            </a:extLst>
          </p:cNvPr>
          <p:cNvSpPr/>
          <p:nvPr/>
        </p:nvSpPr>
        <p:spPr>
          <a:xfrm rot="16200000">
            <a:off x="9330051" y="3629975"/>
            <a:ext cx="355668" cy="4931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5A3221FC-3FA8-4B96-BEBD-F13435B25536}"/>
              </a:ext>
            </a:extLst>
          </p:cNvPr>
          <p:cNvSpPr/>
          <p:nvPr/>
        </p:nvSpPr>
        <p:spPr>
          <a:xfrm>
            <a:off x="8930859" y="6351012"/>
            <a:ext cx="1156150" cy="369332"/>
          </a:xfrm>
          <a:prstGeom prst="rect">
            <a:avLst/>
          </a:prstGeom>
        </p:spPr>
        <p:txBody>
          <a:bodyPr wrap="none">
            <a:spAutoFit/>
          </a:bodyPr>
          <a:lstStyle/>
          <a:p>
            <a:r>
              <a:rPr lang="en-US" b="1" dirty="0" err="1"/>
              <a:t>Replicaset</a:t>
            </a:r>
            <a:endParaRPr lang="en-US" b="1" dirty="0"/>
          </a:p>
        </p:txBody>
      </p:sp>
    </p:spTree>
    <p:extLst>
      <p:ext uri="{BB962C8B-B14F-4D97-AF65-F5344CB8AC3E}">
        <p14:creationId xmlns:p14="http://schemas.microsoft.com/office/powerpoint/2010/main" val="84356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2A00117E-CFFA-4643-8AD1-666A87DFF2D0}"/>
              </a:ext>
            </a:extLst>
          </p:cNvPr>
          <p:cNvSpPr/>
          <p:nvPr/>
        </p:nvSpPr>
        <p:spPr>
          <a:xfrm>
            <a:off x="7025052" y="2160002"/>
            <a:ext cx="4931160" cy="387849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n-US" dirty="0"/>
          </a:p>
          <a:p>
            <a:pPr algn="ctr"/>
            <a:endParaRPr lang="en-US" dirty="0"/>
          </a:p>
          <a:p>
            <a:pPr algn="ctr"/>
            <a:r>
              <a:rPr lang="en-US" dirty="0"/>
              <a:t>  </a:t>
            </a:r>
          </a:p>
          <a:p>
            <a:pPr algn="ctr"/>
            <a:r>
              <a:rPr lang="en-US" dirty="0"/>
              <a:t>Service</a:t>
            </a:r>
          </a:p>
        </p:txBody>
      </p:sp>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normAutofit/>
          </a:bodyPr>
          <a:lstStyle/>
          <a:p>
            <a:r>
              <a:rPr lang="en-US" sz="4400" dirty="0">
                <a:latin typeface="Georgia" panose="02040502050405020303" pitchFamily="18" charset="0"/>
              </a:rPr>
              <a:t>Service</a:t>
            </a:r>
          </a:p>
        </p:txBody>
      </p:sp>
      <p:sp>
        <p:nvSpPr>
          <p:cNvPr id="3" name="Text Placeholder 2">
            <a:extLst>
              <a:ext uri="{FF2B5EF4-FFF2-40B4-BE49-F238E27FC236}">
                <a16:creationId xmlns:a16="http://schemas.microsoft.com/office/drawing/2014/main" id="{3570CA2C-5654-4DA9-8E57-5040B56A0A5B}"/>
              </a:ext>
            </a:extLst>
          </p:cNvPr>
          <p:cNvSpPr>
            <a:spLocks noGrp="1"/>
          </p:cNvSpPr>
          <p:nvPr>
            <p:ph type="body" idx="1"/>
          </p:nvPr>
        </p:nvSpPr>
        <p:spPr>
          <a:xfrm>
            <a:off x="768096" y="2288568"/>
            <a:ext cx="6116900" cy="4067791"/>
          </a:xfrm>
        </p:spPr>
        <p:txBody>
          <a:bodyPr>
            <a:normAutofit fontScale="77500" lnSpcReduction="20000"/>
          </a:bodyPr>
          <a:lstStyle/>
          <a:p>
            <a:r>
              <a:rPr lang="en-US" sz="3200" dirty="0"/>
              <a:t>As pods are, a problem presents itself; it becomes almost impossible to reference an individual pod without complex logic to track topology changes.</a:t>
            </a:r>
          </a:p>
          <a:p>
            <a:r>
              <a:rPr lang="en-US" sz="3200" dirty="0"/>
              <a:t>Services fix this problem by providing an abstraction over Pods and provide an addressable method of communicating with pods.</a:t>
            </a:r>
          </a:p>
          <a:p>
            <a:r>
              <a:rPr lang="en-US" sz="3200" dirty="0"/>
              <a:t>Types of Services – </a:t>
            </a:r>
            <a:r>
              <a:rPr lang="en-US" sz="3200" dirty="0" err="1"/>
              <a:t>ClusterIP</a:t>
            </a:r>
            <a:r>
              <a:rPr lang="en-US" sz="3200" dirty="0"/>
              <a:t>, </a:t>
            </a:r>
            <a:r>
              <a:rPr lang="en-US" sz="3200" dirty="0" err="1"/>
              <a:t>NodePort</a:t>
            </a:r>
            <a:r>
              <a:rPr lang="en-US" sz="3200" dirty="0"/>
              <a:t>, </a:t>
            </a:r>
            <a:r>
              <a:rPr lang="en-US" sz="3200" dirty="0" err="1"/>
              <a:t>LoadBalancer</a:t>
            </a:r>
            <a:r>
              <a:rPr lang="en-US" sz="3200" dirty="0"/>
              <a:t>, </a:t>
            </a:r>
            <a:r>
              <a:rPr lang="en-US" sz="3200" dirty="0" err="1"/>
              <a:t>ExternalName</a:t>
            </a:r>
            <a:r>
              <a:rPr lang="en-US" sz="3200" dirty="0"/>
              <a:t>, Headless</a:t>
            </a:r>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grpSp>
        <p:nvGrpSpPr>
          <p:cNvPr id="12" name="Group 11">
            <a:extLst>
              <a:ext uri="{FF2B5EF4-FFF2-40B4-BE49-F238E27FC236}">
                <a16:creationId xmlns:a16="http://schemas.microsoft.com/office/drawing/2014/main" id="{87490524-7586-4B00-A791-DB6F09A5DFCC}"/>
              </a:ext>
            </a:extLst>
          </p:cNvPr>
          <p:cNvGrpSpPr/>
          <p:nvPr/>
        </p:nvGrpSpPr>
        <p:grpSpPr>
          <a:xfrm>
            <a:off x="10351698" y="2523788"/>
            <a:ext cx="1502664" cy="2999085"/>
            <a:chOff x="10351698" y="2523788"/>
            <a:chExt cx="1502664" cy="2999085"/>
          </a:xfrm>
        </p:grpSpPr>
        <p:sp>
          <p:nvSpPr>
            <p:cNvPr id="5" name="Rectangle 4">
              <a:extLst>
                <a:ext uri="{FF2B5EF4-FFF2-40B4-BE49-F238E27FC236}">
                  <a16:creationId xmlns:a16="http://schemas.microsoft.com/office/drawing/2014/main" id="{61DC28BA-0D55-46D3-BC41-CD75B05D04E2}"/>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6" name="Rectangle 5">
              <a:extLst>
                <a:ext uri="{FF2B5EF4-FFF2-40B4-BE49-F238E27FC236}">
                  <a16:creationId xmlns:a16="http://schemas.microsoft.com/office/drawing/2014/main" id="{729E7347-5F48-436C-ACCA-D66D5DADA01F}"/>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7" name="Rectangle 6">
              <a:extLst>
                <a:ext uri="{FF2B5EF4-FFF2-40B4-BE49-F238E27FC236}">
                  <a16:creationId xmlns:a16="http://schemas.microsoft.com/office/drawing/2014/main" id="{FEA29655-09D8-4382-A154-4B53CF1D8A1E}"/>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8" name="Rectangle 7">
              <a:extLst>
                <a:ext uri="{FF2B5EF4-FFF2-40B4-BE49-F238E27FC236}">
                  <a16:creationId xmlns:a16="http://schemas.microsoft.com/office/drawing/2014/main" id="{F174D72D-C6AF-4CC6-9755-1B7765A758A2}"/>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grpSp>
        <p:nvGrpSpPr>
          <p:cNvPr id="10" name="Group 9">
            <a:extLst>
              <a:ext uri="{FF2B5EF4-FFF2-40B4-BE49-F238E27FC236}">
                <a16:creationId xmlns:a16="http://schemas.microsoft.com/office/drawing/2014/main" id="{D7CF387E-75D4-4EF0-BF82-21156021F2FE}"/>
              </a:ext>
            </a:extLst>
          </p:cNvPr>
          <p:cNvGrpSpPr/>
          <p:nvPr/>
        </p:nvGrpSpPr>
        <p:grpSpPr>
          <a:xfrm>
            <a:off x="8729931" y="2506536"/>
            <a:ext cx="1502664" cy="2999085"/>
            <a:chOff x="10351698" y="2523788"/>
            <a:chExt cx="1502664" cy="2999085"/>
          </a:xfrm>
        </p:grpSpPr>
        <p:sp>
          <p:nvSpPr>
            <p:cNvPr id="11" name="Rectangle 10">
              <a:extLst>
                <a:ext uri="{FF2B5EF4-FFF2-40B4-BE49-F238E27FC236}">
                  <a16:creationId xmlns:a16="http://schemas.microsoft.com/office/drawing/2014/main" id="{52A956A1-63E8-442E-99A2-454435418BD4}"/>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13" name="Rectangle 12">
              <a:extLst>
                <a:ext uri="{FF2B5EF4-FFF2-40B4-BE49-F238E27FC236}">
                  <a16:creationId xmlns:a16="http://schemas.microsoft.com/office/drawing/2014/main" id="{79E40E9D-C3E0-46C9-8C84-BCC9B395AEE4}"/>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14" name="Rectangle 13">
              <a:extLst>
                <a:ext uri="{FF2B5EF4-FFF2-40B4-BE49-F238E27FC236}">
                  <a16:creationId xmlns:a16="http://schemas.microsoft.com/office/drawing/2014/main" id="{9F196448-24CA-4A7A-BB72-D672736D844F}"/>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15" name="Rectangle 14">
              <a:extLst>
                <a:ext uri="{FF2B5EF4-FFF2-40B4-BE49-F238E27FC236}">
                  <a16:creationId xmlns:a16="http://schemas.microsoft.com/office/drawing/2014/main" id="{D0C4F61C-FBE6-482F-8ABA-F575FBA2A2D2}"/>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grpSp>
        <p:nvGrpSpPr>
          <p:cNvPr id="16" name="Group 15">
            <a:extLst>
              <a:ext uri="{FF2B5EF4-FFF2-40B4-BE49-F238E27FC236}">
                <a16:creationId xmlns:a16="http://schemas.microsoft.com/office/drawing/2014/main" id="{F4B5B471-41D9-429C-8973-99BC0D95752D}"/>
              </a:ext>
            </a:extLst>
          </p:cNvPr>
          <p:cNvGrpSpPr/>
          <p:nvPr/>
        </p:nvGrpSpPr>
        <p:grpSpPr>
          <a:xfrm>
            <a:off x="7115683" y="2523788"/>
            <a:ext cx="1502664" cy="2999085"/>
            <a:chOff x="10351698" y="2523788"/>
            <a:chExt cx="1502664" cy="2999085"/>
          </a:xfrm>
        </p:grpSpPr>
        <p:sp>
          <p:nvSpPr>
            <p:cNvPr id="17" name="Rectangle 16">
              <a:extLst>
                <a:ext uri="{FF2B5EF4-FFF2-40B4-BE49-F238E27FC236}">
                  <a16:creationId xmlns:a16="http://schemas.microsoft.com/office/drawing/2014/main" id="{90C46DC7-D2AC-4959-9674-7CC1087E5EC3}"/>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18" name="Rectangle 17">
              <a:extLst>
                <a:ext uri="{FF2B5EF4-FFF2-40B4-BE49-F238E27FC236}">
                  <a16:creationId xmlns:a16="http://schemas.microsoft.com/office/drawing/2014/main" id="{05AD4CDC-3254-4D7A-A87F-89E4FBC87305}"/>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19" name="Rectangle 18">
              <a:extLst>
                <a:ext uri="{FF2B5EF4-FFF2-40B4-BE49-F238E27FC236}">
                  <a16:creationId xmlns:a16="http://schemas.microsoft.com/office/drawing/2014/main" id="{D0BC5C44-5CDC-43C3-BD4A-E719DE2B9EC9}"/>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20" name="Rectangle 19">
              <a:extLst>
                <a:ext uri="{FF2B5EF4-FFF2-40B4-BE49-F238E27FC236}">
                  <a16:creationId xmlns:a16="http://schemas.microsoft.com/office/drawing/2014/main" id="{3BD244A7-CC44-4B03-9DB0-0DE58FD15BB4}"/>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sp>
        <p:nvSpPr>
          <p:cNvPr id="9" name="Left Brace 8">
            <a:extLst>
              <a:ext uri="{FF2B5EF4-FFF2-40B4-BE49-F238E27FC236}">
                <a16:creationId xmlns:a16="http://schemas.microsoft.com/office/drawing/2014/main" id="{892DC437-2B46-4C30-81AC-DE76F9FFA8AB}"/>
              </a:ext>
            </a:extLst>
          </p:cNvPr>
          <p:cNvSpPr/>
          <p:nvPr/>
        </p:nvSpPr>
        <p:spPr>
          <a:xfrm rot="16200000">
            <a:off x="9330051" y="3629975"/>
            <a:ext cx="355668" cy="4931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5A3221FC-3FA8-4B96-BEBD-F13435B25536}"/>
              </a:ext>
            </a:extLst>
          </p:cNvPr>
          <p:cNvSpPr/>
          <p:nvPr/>
        </p:nvSpPr>
        <p:spPr>
          <a:xfrm>
            <a:off x="8930859" y="6351012"/>
            <a:ext cx="1156150" cy="369332"/>
          </a:xfrm>
          <a:prstGeom prst="rect">
            <a:avLst/>
          </a:prstGeom>
        </p:spPr>
        <p:txBody>
          <a:bodyPr wrap="none">
            <a:spAutoFit/>
          </a:bodyPr>
          <a:lstStyle/>
          <a:p>
            <a:r>
              <a:rPr lang="en-US" b="1" dirty="0" err="1"/>
              <a:t>Replicaset</a:t>
            </a:r>
            <a:endParaRPr lang="en-US" b="1" dirty="0"/>
          </a:p>
        </p:txBody>
      </p:sp>
    </p:spTree>
    <p:extLst>
      <p:ext uri="{BB962C8B-B14F-4D97-AF65-F5344CB8AC3E}">
        <p14:creationId xmlns:p14="http://schemas.microsoft.com/office/powerpoint/2010/main" val="99241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normAutofit/>
          </a:bodyPr>
          <a:lstStyle/>
          <a:p>
            <a:r>
              <a:rPr lang="en-US" sz="4400" dirty="0">
                <a:latin typeface="Georgia" panose="02040502050405020303" pitchFamily="18" charset="0"/>
              </a:rPr>
              <a:t>Deployment</a:t>
            </a:r>
          </a:p>
        </p:txBody>
      </p:sp>
      <p:sp>
        <p:nvSpPr>
          <p:cNvPr id="3" name="Text Placeholder 2">
            <a:extLst>
              <a:ext uri="{FF2B5EF4-FFF2-40B4-BE49-F238E27FC236}">
                <a16:creationId xmlns:a16="http://schemas.microsoft.com/office/drawing/2014/main" id="{3570CA2C-5654-4DA9-8E57-5040B56A0A5B}"/>
              </a:ext>
            </a:extLst>
          </p:cNvPr>
          <p:cNvSpPr>
            <a:spLocks noGrp="1"/>
          </p:cNvSpPr>
          <p:nvPr>
            <p:ph type="body" idx="1"/>
          </p:nvPr>
        </p:nvSpPr>
        <p:spPr>
          <a:xfrm>
            <a:off x="768096" y="2288568"/>
            <a:ext cx="6116900" cy="4067791"/>
          </a:xfrm>
        </p:spPr>
        <p:txBody>
          <a:bodyPr>
            <a:normAutofit fontScale="85000" lnSpcReduction="10000"/>
          </a:bodyPr>
          <a:lstStyle/>
          <a:p>
            <a:r>
              <a:rPr lang="en-AU" sz="3200" dirty="0"/>
              <a:t>Describe a desired state</a:t>
            </a:r>
          </a:p>
          <a:p>
            <a:r>
              <a:rPr lang="en-US" sz="3200" dirty="0"/>
              <a:t>Deployments manage </a:t>
            </a:r>
            <a:r>
              <a:rPr lang="en-US" sz="3200" dirty="0" err="1"/>
              <a:t>Replicasets</a:t>
            </a:r>
            <a:r>
              <a:rPr lang="en-US" sz="3200" dirty="0"/>
              <a:t> and can be used to run rolling upgrades between versions of your applications.</a:t>
            </a:r>
          </a:p>
          <a:p>
            <a:r>
              <a:rPr lang="en-US" sz="3200" dirty="0"/>
              <a:t>For example, to deploy a new version of an application, the deployment controller will create a new </a:t>
            </a:r>
            <a:r>
              <a:rPr lang="en-US" sz="3200" dirty="0" err="1"/>
              <a:t>Replicaset</a:t>
            </a:r>
            <a:r>
              <a:rPr lang="en-US" sz="3200" dirty="0"/>
              <a:t> and manage the rolling upgrade from the old to the new.</a:t>
            </a:r>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grpSp>
        <p:nvGrpSpPr>
          <p:cNvPr id="12" name="Group 11">
            <a:extLst>
              <a:ext uri="{FF2B5EF4-FFF2-40B4-BE49-F238E27FC236}">
                <a16:creationId xmlns:a16="http://schemas.microsoft.com/office/drawing/2014/main" id="{87490524-7586-4B00-A791-DB6F09A5DFCC}"/>
              </a:ext>
            </a:extLst>
          </p:cNvPr>
          <p:cNvGrpSpPr/>
          <p:nvPr/>
        </p:nvGrpSpPr>
        <p:grpSpPr>
          <a:xfrm>
            <a:off x="10351698" y="2523788"/>
            <a:ext cx="1502664" cy="2999085"/>
            <a:chOff x="10351698" y="2523788"/>
            <a:chExt cx="1502664" cy="2999085"/>
          </a:xfrm>
        </p:grpSpPr>
        <p:sp>
          <p:nvSpPr>
            <p:cNvPr id="5" name="Rectangle 4">
              <a:extLst>
                <a:ext uri="{FF2B5EF4-FFF2-40B4-BE49-F238E27FC236}">
                  <a16:creationId xmlns:a16="http://schemas.microsoft.com/office/drawing/2014/main" id="{61DC28BA-0D55-46D3-BC41-CD75B05D04E2}"/>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6" name="Rectangle 5">
              <a:extLst>
                <a:ext uri="{FF2B5EF4-FFF2-40B4-BE49-F238E27FC236}">
                  <a16:creationId xmlns:a16="http://schemas.microsoft.com/office/drawing/2014/main" id="{729E7347-5F48-436C-ACCA-D66D5DADA01F}"/>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7" name="Rectangle 6">
              <a:extLst>
                <a:ext uri="{FF2B5EF4-FFF2-40B4-BE49-F238E27FC236}">
                  <a16:creationId xmlns:a16="http://schemas.microsoft.com/office/drawing/2014/main" id="{FEA29655-09D8-4382-A154-4B53CF1D8A1E}"/>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8" name="Rectangle 7">
              <a:extLst>
                <a:ext uri="{FF2B5EF4-FFF2-40B4-BE49-F238E27FC236}">
                  <a16:creationId xmlns:a16="http://schemas.microsoft.com/office/drawing/2014/main" id="{F174D72D-C6AF-4CC6-9755-1B7765A758A2}"/>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grpSp>
        <p:nvGrpSpPr>
          <p:cNvPr id="10" name="Group 9">
            <a:extLst>
              <a:ext uri="{FF2B5EF4-FFF2-40B4-BE49-F238E27FC236}">
                <a16:creationId xmlns:a16="http://schemas.microsoft.com/office/drawing/2014/main" id="{D7CF387E-75D4-4EF0-BF82-21156021F2FE}"/>
              </a:ext>
            </a:extLst>
          </p:cNvPr>
          <p:cNvGrpSpPr/>
          <p:nvPr/>
        </p:nvGrpSpPr>
        <p:grpSpPr>
          <a:xfrm>
            <a:off x="8729931" y="2506536"/>
            <a:ext cx="1502664" cy="2999085"/>
            <a:chOff x="10351698" y="2523788"/>
            <a:chExt cx="1502664" cy="2999085"/>
          </a:xfrm>
        </p:grpSpPr>
        <p:sp>
          <p:nvSpPr>
            <p:cNvPr id="11" name="Rectangle 10">
              <a:extLst>
                <a:ext uri="{FF2B5EF4-FFF2-40B4-BE49-F238E27FC236}">
                  <a16:creationId xmlns:a16="http://schemas.microsoft.com/office/drawing/2014/main" id="{52A956A1-63E8-442E-99A2-454435418BD4}"/>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13" name="Rectangle 12">
              <a:extLst>
                <a:ext uri="{FF2B5EF4-FFF2-40B4-BE49-F238E27FC236}">
                  <a16:creationId xmlns:a16="http://schemas.microsoft.com/office/drawing/2014/main" id="{79E40E9D-C3E0-46C9-8C84-BCC9B395AEE4}"/>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14" name="Rectangle 13">
              <a:extLst>
                <a:ext uri="{FF2B5EF4-FFF2-40B4-BE49-F238E27FC236}">
                  <a16:creationId xmlns:a16="http://schemas.microsoft.com/office/drawing/2014/main" id="{9F196448-24CA-4A7A-BB72-D672736D844F}"/>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15" name="Rectangle 14">
              <a:extLst>
                <a:ext uri="{FF2B5EF4-FFF2-40B4-BE49-F238E27FC236}">
                  <a16:creationId xmlns:a16="http://schemas.microsoft.com/office/drawing/2014/main" id="{D0C4F61C-FBE6-482F-8ABA-F575FBA2A2D2}"/>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grpSp>
        <p:nvGrpSpPr>
          <p:cNvPr id="16" name="Group 15">
            <a:extLst>
              <a:ext uri="{FF2B5EF4-FFF2-40B4-BE49-F238E27FC236}">
                <a16:creationId xmlns:a16="http://schemas.microsoft.com/office/drawing/2014/main" id="{F4B5B471-41D9-429C-8973-99BC0D95752D}"/>
              </a:ext>
            </a:extLst>
          </p:cNvPr>
          <p:cNvGrpSpPr/>
          <p:nvPr/>
        </p:nvGrpSpPr>
        <p:grpSpPr>
          <a:xfrm>
            <a:off x="7115683" y="2523788"/>
            <a:ext cx="1502664" cy="2999085"/>
            <a:chOff x="10351698" y="2523788"/>
            <a:chExt cx="1502664" cy="2999085"/>
          </a:xfrm>
        </p:grpSpPr>
        <p:sp>
          <p:nvSpPr>
            <p:cNvPr id="17" name="Rectangle 16">
              <a:extLst>
                <a:ext uri="{FF2B5EF4-FFF2-40B4-BE49-F238E27FC236}">
                  <a16:creationId xmlns:a16="http://schemas.microsoft.com/office/drawing/2014/main" id="{90C46DC7-D2AC-4959-9674-7CC1087E5EC3}"/>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18" name="Rectangle 17">
              <a:extLst>
                <a:ext uri="{FF2B5EF4-FFF2-40B4-BE49-F238E27FC236}">
                  <a16:creationId xmlns:a16="http://schemas.microsoft.com/office/drawing/2014/main" id="{05AD4CDC-3254-4D7A-A87F-89E4FBC87305}"/>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19" name="Rectangle 18">
              <a:extLst>
                <a:ext uri="{FF2B5EF4-FFF2-40B4-BE49-F238E27FC236}">
                  <a16:creationId xmlns:a16="http://schemas.microsoft.com/office/drawing/2014/main" id="{D0BC5C44-5CDC-43C3-BD4A-E719DE2B9EC9}"/>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20" name="Rectangle 19">
              <a:extLst>
                <a:ext uri="{FF2B5EF4-FFF2-40B4-BE49-F238E27FC236}">
                  <a16:creationId xmlns:a16="http://schemas.microsoft.com/office/drawing/2014/main" id="{3BD244A7-CC44-4B03-9DB0-0DE58FD15BB4}"/>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sp>
        <p:nvSpPr>
          <p:cNvPr id="9" name="Left Brace 8">
            <a:extLst>
              <a:ext uri="{FF2B5EF4-FFF2-40B4-BE49-F238E27FC236}">
                <a16:creationId xmlns:a16="http://schemas.microsoft.com/office/drawing/2014/main" id="{892DC437-2B46-4C30-81AC-DE76F9FFA8AB}"/>
              </a:ext>
            </a:extLst>
          </p:cNvPr>
          <p:cNvSpPr/>
          <p:nvPr/>
        </p:nvSpPr>
        <p:spPr>
          <a:xfrm rot="16200000">
            <a:off x="9330051" y="3129642"/>
            <a:ext cx="355668" cy="4931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5A3221FC-3FA8-4B96-BEBD-F13435B25536}"/>
              </a:ext>
            </a:extLst>
          </p:cNvPr>
          <p:cNvSpPr/>
          <p:nvPr/>
        </p:nvSpPr>
        <p:spPr>
          <a:xfrm>
            <a:off x="8930859" y="5816173"/>
            <a:ext cx="1156150" cy="369332"/>
          </a:xfrm>
          <a:prstGeom prst="rect">
            <a:avLst/>
          </a:prstGeom>
        </p:spPr>
        <p:txBody>
          <a:bodyPr wrap="none">
            <a:spAutoFit/>
          </a:bodyPr>
          <a:lstStyle/>
          <a:p>
            <a:r>
              <a:rPr lang="en-US" b="1" dirty="0" err="1"/>
              <a:t>Replicaset</a:t>
            </a:r>
            <a:endParaRPr lang="en-US" b="1" dirty="0"/>
          </a:p>
        </p:txBody>
      </p:sp>
      <p:sp>
        <p:nvSpPr>
          <p:cNvPr id="22" name="Left Brace 21">
            <a:extLst>
              <a:ext uri="{FF2B5EF4-FFF2-40B4-BE49-F238E27FC236}">
                <a16:creationId xmlns:a16="http://schemas.microsoft.com/office/drawing/2014/main" id="{79FF6669-B28C-4A5A-AEE5-C28E516530A6}"/>
              </a:ext>
            </a:extLst>
          </p:cNvPr>
          <p:cNvSpPr/>
          <p:nvPr/>
        </p:nvSpPr>
        <p:spPr>
          <a:xfrm rot="16200000">
            <a:off x="9330051" y="3733160"/>
            <a:ext cx="355668" cy="49311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a:extLst>
              <a:ext uri="{FF2B5EF4-FFF2-40B4-BE49-F238E27FC236}">
                <a16:creationId xmlns:a16="http://schemas.microsoft.com/office/drawing/2014/main" id="{8398BE93-50DF-4136-ADAC-33CFB23A9228}"/>
              </a:ext>
            </a:extLst>
          </p:cNvPr>
          <p:cNvSpPr/>
          <p:nvPr/>
        </p:nvSpPr>
        <p:spPr>
          <a:xfrm>
            <a:off x="8861847" y="6419691"/>
            <a:ext cx="1361014" cy="369332"/>
          </a:xfrm>
          <a:prstGeom prst="rect">
            <a:avLst/>
          </a:prstGeom>
        </p:spPr>
        <p:txBody>
          <a:bodyPr wrap="none">
            <a:spAutoFit/>
          </a:bodyPr>
          <a:lstStyle/>
          <a:p>
            <a:r>
              <a:rPr lang="en-US" b="1" dirty="0"/>
              <a:t>Deployment</a:t>
            </a:r>
          </a:p>
        </p:txBody>
      </p:sp>
    </p:spTree>
    <p:extLst>
      <p:ext uri="{BB962C8B-B14F-4D97-AF65-F5344CB8AC3E}">
        <p14:creationId xmlns:p14="http://schemas.microsoft.com/office/powerpoint/2010/main" val="109845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2" grpId="0" animBg="1"/>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normAutofit/>
          </a:bodyPr>
          <a:lstStyle/>
          <a:p>
            <a:r>
              <a:rPr lang="en-US" sz="4400" dirty="0" err="1">
                <a:latin typeface="Georgia" panose="02040502050405020303" pitchFamily="18" charset="0"/>
              </a:rPr>
              <a:t>ConfigMap</a:t>
            </a:r>
            <a:endParaRPr lang="en-US" sz="4400" dirty="0">
              <a:latin typeface="Georgia" panose="02040502050405020303" pitchFamily="18" charset="0"/>
            </a:endParaRPr>
          </a:p>
        </p:txBody>
      </p:sp>
      <p:sp>
        <p:nvSpPr>
          <p:cNvPr id="3" name="Text Placeholder 2">
            <a:extLst>
              <a:ext uri="{FF2B5EF4-FFF2-40B4-BE49-F238E27FC236}">
                <a16:creationId xmlns:a16="http://schemas.microsoft.com/office/drawing/2014/main" id="{3570CA2C-5654-4DA9-8E57-5040B56A0A5B}"/>
              </a:ext>
            </a:extLst>
          </p:cNvPr>
          <p:cNvSpPr>
            <a:spLocks noGrp="1"/>
          </p:cNvSpPr>
          <p:nvPr>
            <p:ph type="body" idx="1"/>
          </p:nvPr>
        </p:nvSpPr>
        <p:spPr>
          <a:xfrm>
            <a:off x="768096" y="2288568"/>
            <a:ext cx="6116900" cy="4067791"/>
          </a:xfrm>
        </p:spPr>
        <p:txBody>
          <a:bodyPr>
            <a:normAutofit fontScale="92500" lnSpcReduction="10000"/>
          </a:bodyPr>
          <a:lstStyle/>
          <a:p>
            <a:r>
              <a:rPr lang="en-US" dirty="0"/>
              <a:t>Well designed applications should try to follow the 12-factor app manifesto, for configuration of your applications, this should store configuration in the “environment”.</a:t>
            </a:r>
          </a:p>
          <a:p>
            <a:r>
              <a:rPr lang="en-US" dirty="0" err="1"/>
              <a:t>ConfigMaps</a:t>
            </a:r>
            <a:r>
              <a:rPr lang="en-US" dirty="0"/>
              <a:t> solve the problem by allowing to mount configuration files into a Pod as an Environment variable or as a file system mount.</a:t>
            </a:r>
            <a:endParaRPr lang="en-US" sz="2800" dirty="0"/>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grpSp>
        <p:nvGrpSpPr>
          <p:cNvPr id="12" name="Group 11">
            <a:extLst>
              <a:ext uri="{FF2B5EF4-FFF2-40B4-BE49-F238E27FC236}">
                <a16:creationId xmlns:a16="http://schemas.microsoft.com/office/drawing/2014/main" id="{87490524-7586-4B00-A791-DB6F09A5DFCC}"/>
              </a:ext>
            </a:extLst>
          </p:cNvPr>
          <p:cNvGrpSpPr/>
          <p:nvPr/>
        </p:nvGrpSpPr>
        <p:grpSpPr>
          <a:xfrm>
            <a:off x="10351698" y="2523788"/>
            <a:ext cx="1502664" cy="2999085"/>
            <a:chOff x="10351698" y="2523788"/>
            <a:chExt cx="1502664" cy="2999085"/>
          </a:xfrm>
        </p:grpSpPr>
        <p:sp>
          <p:nvSpPr>
            <p:cNvPr id="5" name="Rectangle 4">
              <a:extLst>
                <a:ext uri="{FF2B5EF4-FFF2-40B4-BE49-F238E27FC236}">
                  <a16:creationId xmlns:a16="http://schemas.microsoft.com/office/drawing/2014/main" id="{61DC28BA-0D55-46D3-BC41-CD75B05D04E2}"/>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6" name="Rectangle 5">
              <a:extLst>
                <a:ext uri="{FF2B5EF4-FFF2-40B4-BE49-F238E27FC236}">
                  <a16:creationId xmlns:a16="http://schemas.microsoft.com/office/drawing/2014/main" id="{729E7347-5F48-436C-ACCA-D66D5DADA01F}"/>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7" name="Rectangle 6">
              <a:extLst>
                <a:ext uri="{FF2B5EF4-FFF2-40B4-BE49-F238E27FC236}">
                  <a16:creationId xmlns:a16="http://schemas.microsoft.com/office/drawing/2014/main" id="{FEA29655-09D8-4382-A154-4B53CF1D8A1E}"/>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8" name="Rectangle 7">
              <a:extLst>
                <a:ext uri="{FF2B5EF4-FFF2-40B4-BE49-F238E27FC236}">
                  <a16:creationId xmlns:a16="http://schemas.microsoft.com/office/drawing/2014/main" id="{F174D72D-C6AF-4CC6-9755-1B7765A758A2}"/>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sp>
        <p:nvSpPr>
          <p:cNvPr id="9" name="Flowchart: Punched Tape 8">
            <a:extLst>
              <a:ext uri="{FF2B5EF4-FFF2-40B4-BE49-F238E27FC236}">
                <a16:creationId xmlns:a16="http://schemas.microsoft.com/office/drawing/2014/main" id="{A9D76DC8-CA1F-4971-A18C-11CB5304D93E}"/>
              </a:ext>
            </a:extLst>
          </p:cNvPr>
          <p:cNvSpPr/>
          <p:nvPr/>
        </p:nvSpPr>
        <p:spPr>
          <a:xfrm rot="16200000">
            <a:off x="8337549" y="2911959"/>
            <a:ext cx="1406273" cy="62993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ConfigMap</a:t>
            </a:r>
            <a:endParaRPr lang="en-US" dirty="0"/>
          </a:p>
        </p:txBody>
      </p:sp>
      <p:sp>
        <p:nvSpPr>
          <p:cNvPr id="11" name="Flowchart: Punched Tape 10">
            <a:extLst>
              <a:ext uri="{FF2B5EF4-FFF2-40B4-BE49-F238E27FC236}">
                <a16:creationId xmlns:a16="http://schemas.microsoft.com/office/drawing/2014/main" id="{B949E598-D1C7-4E5F-BEFC-6D30C65CBDD0}"/>
              </a:ext>
            </a:extLst>
          </p:cNvPr>
          <p:cNvSpPr/>
          <p:nvPr/>
        </p:nvSpPr>
        <p:spPr>
          <a:xfrm rot="16200000">
            <a:off x="6646768" y="4504771"/>
            <a:ext cx="1406273" cy="62993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ConfigMap</a:t>
            </a:r>
            <a:endParaRPr lang="en-US" dirty="0"/>
          </a:p>
        </p:txBody>
      </p:sp>
      <p:cxnSp>
        <p:nvCxnSpPr>
          <p:cNvPr id="13" name="Straight Arrow Connector 12">
            <a:extLst>
              <a:ext uri="{FF2B5EF4-FFF2-40B4-BE49-F238E27FC236}">
                <a16:creationId xmlns:a16="http://schemas.microsoft.com/office/drawing/2014/main" id="{3C8C7965-3165-4DEA-9463-63EF5A40A204}"/>
              </a:ext>
            </a:extLst>
          </p:cNvPr>
          <p:cNvCxnSpPr>
            <a:stCxn id="9" idx="2"/>
          </p:cNvCxnSpPr>
          <p:nvPr/>
        </p:nvCxnSpPr>
        <p:spPr>
          <a:xfrm>
            <a:off x="9292658" y="3226924"/>
            <a:ext cx="105904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2CB20E36-47AA-48B8-BF82-4D53631E330E}"/>
              </a:ext>
            </a:extLst>
          </p:cNvPr>
          <p:cNvSpPr txBox="1"/>
          <p:nvPr/>
        </p:nvSpPr>
        <p:spPr>
          <a:xfrm>
            <a:off x="9321144" y="2932981"/>
            <a:ext cx="996047" cy="261610"/>
          </a:xfrm>
          <a:prstGeom prst="rect">
            <a:avLst/>
          </a:prstGeom>
          <a:noFill/>
        </p:spPr>
        <p:txBody>
          <a:bodyPr wrap="square" rtlCol="0">
            <a:spAutoFit/>
          </a:bodyPr>
          <a:lstStyle/>
          <a:p>
            <a:pPr algn="l"/>
            <a:r>
              <a:rPr lang="en-US" sz="1100" b="1" dirty="0">
                <a:latin typeface="Oracle Sans Light" panose="020B0403020204020204" pitchFamily="34" charset="0"/>
                <a:cs typeface="Oracle Sans Light" panose="020B0403020204020204" pitchFamily="34" charset="0"/>
              </a:rPr>
              <a:t>Environment</a:t>
            </a:r>
          </a:p>
        </p:txBody>
      </p:sp>
      <p:sp>
        <p:nvSpPr>
          <p:cNvPr id="15" name="Cylinder 14">
            <a:extLst>
              <a:ext uri="{FF2B5EF4-FFF2-40B4-BE49-F238E27FC236}">
                <a16:creationId xmlns:a16="http://schemas.microsoft.com/office/drawing/2014/main" id="{2599F767-F54C-4342-A783-E0B90A7890C6}"/>
              </a:ext>
            </a:extLst>
          </p:cNvPr>
          <p:cNvSpPr/>
          <p:nvPr/>
        </p:nvSpPr>
        <p:spPr>
          <a:xfrm>
            <a:off x="8522898" y="4441405"/>
            <a:ext cx="769760" cy="1081467"/>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Volume</a:t>
            </a:r>
          </a:p>
        </p:txBody>
      </p:sp>
      <p:cxnSp>
        <p:nvCxnSpPr>
          <p:cNvPr id="16" name="Straight Arrow Connector 15">
            <a:extLst>
              <a:ext uri="{FF2B5EF4-FFF2-40B4-BE49-F238E27FC236}">
                <a16:creationId xmlns:a16="http://schemas.microsoft.com/office/drawing/2014/main" id="{D0E2B810-9E91-4E3D-9FA0-E760447006FB}"/>
              </a:ext>
            </a:extLst>
          </p:cNvPr>
          <p:cNvCxnSpPr>
            <a:cxnSpLocks/>
            <a:endCxn id="15" idx="2"/>
          </p:cNvCxnSpPr>
          <p:nvPr/>
        </p:nvCxnSpPr>
        <p:spPr>
          <a:xfrm>
            <a:off x="7664870" y="4982139"/>
            <a:ext cx="8580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24700C0E-9E08-4AE2-9793-9C7503A6F249}"/>
              </a:ext>
            </a:extLst>
          </p:cNvPr>
          <p:cNvSpPr txBox="1"/>
          <p:nvPr/>
        </p:nvSpPr>
        <p:spPr>
          <a:xfrm>
            <a:off x="7820147" y="4666272"/>
            <a:ext cx="629931" cy="261610"/>
          </a:xfrm>
          <a:prstGeom prst="rect">
            <a:avLst/>
          </a:prstGeom>
          <a:noFill/>
        </p:spPr>
        <p:txBody>
          <a:bodyPr wrap="square" rtlCol="0">
            <a:spAutoFit/>
          </a:bodyPr>
          <a:lstStyle/>
          <a:p>
            <a:pPr algn="l"/>
            <a:r>
              <a:rPr lang="en-US" sz="1100" b="1" dirty="0">
                <a:latin typeface="Oracle Sans Light" panose="020B0403020204020204" pitchFamily="34" charset="0"/>
                <a:cs typeface="Oracle Sans Light" panose="020B0403020204020204" pitchFamily="34" charset="0"/>
              </a:rPr>
              <a:t>Files</a:t>
            </a:r>
          </a:p>
        </p:txBody>
      </p:sp>
      <p:cxnSp>
        <p:nvCxnSpPr>
          <p:cNvPr id="21" name="Straight Arrow Connector 20">
            <a:extLst>
              <a:ext uri="{FF2B5EF4-FFF2-40B4-BE49-F238E27FC236}">
                <a16:creationId xmlns:a16="http://schemas.microsoft.com/office/drawing/2014/main" id="{252AC3DF-1AD7-4F57-8D40-6B3A201F866A}"/>
              </a:ext>
            </a:extLst>
          </p:cNvPr>
          <p:cNvCxnSpPr>
            <a:cxnSpLocks/>
            <a:stCxn id="15" idx="4"/>
          </p:cNvCxnSpPr>
          <p:nvPr/>
        </p:nvCxnSpPr>
        <p:spPr>
          <a:xfrm>
            <a:off x="9292658" y="4982139"/>
            <a:ext cx="105904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TextBox 21">
            <a:extLst>
              <a:ext uri="{FF2B5EF4-FFF2-40B4-BE49-F238E27FC236}">
                <a16:creationId xmlns:a16="http://schemas.microsoft.com/office/drawing/2014/main" id="{B63D32AC-6BDE-4313-B889-84220B175712}"/>
              </a:ext>
            </a:extLst>
          </p:cNvPr>
          <p:cNvSpPr txBox="1"/>
          <p:nvPr/>
        </p:nvSpPr>
        <p:spPr>
          <a:xfrm>
            <a:off x="9451743" y="4499055"/>
            <a:ext cx="809505" cy="430887"/>
          </a:xfrm>
          <a:prstGeom prst="rect">
            <a:avLst/>
          </a:prstGeom>
          <a:noFill/>
        </p:spPr>
        <p:txBody>
          <a:bodyPr wrap="square" rtlCol="0">
            <a:spAutoFit/>
          </a:bodyPr>
          <a:lstStyle/>
          <a:p>
            <a:pPr algn="l"/>
            <a:r>
              <a:rPr lang="en-US" sz="1100" b="1" dirty="0">
                <a:latin typeface="Oracle Sans Light" panose="020B0403020204020204" pitchFamily="34" charset="0"/>
                <a:cs typeface="Oracle Sans Light" panose="020B0403020204020204" pitchFamily="34" charset="0"/>
              </a:rPr>
              <a:t>Volume Mount</a:t>
            </a:r>
          </a:p>
        </p:txBody>
      </p:sp>
    </p:spTree>
    <p:extLst>
      <p:ext uri="{BB962C8B-B14F-4D97-AF65-F5344CB8AC3E}">
        <p14:creationId xmlns:p14="http://schemas.microsoft.com/office/powerpoint/2010/main" val="245857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0"/>
                            </p:stCondLst>
                            <p:childTnLst>
                              <p:par>
                                <p:cTn id="19" presetID="22" presetClass="entr" presetSubtype="8"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p:bldP spid="15" grpId="0" animBg="1"/>
      <p:bldP spid="17"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normAutofit/>
          </a:bodyPr>
          <a:lstStyle/>
          <a:p>
            <a:r>
              <a:rPr lang="en-US" sz="4400" dirty="0">
                <a:latin typeface="Georgia" panose="02040502050405020303" pitchFamily="18" charset="0"/>
              </a:rPr>
              <a:t>Secret</a:t>
            </a:r>
          </a:p>
        </p:txBody>
      </p:sp>
      <p:sp>
        <p:nvSpPr>
          <p:cNvPr id="3" name="Text Placeholder 2">
            <a:extLst>
              <a:ext uri="{FF2B5EF4-FFF2-40B4-BE49-F238E27FC236}">
                <a16:creationId xmlns:a16="http://schemas.microsoft.com/office/drawing/2014/main" id="{3570CA2C-5654-4DA9-8E57-5040B56A0A5B}"/>
              </a:ext>
            </a:extLst>
          </p:cNvPr>
          <p:cNvSpPr>
            <a:spLocks noGrp="1"/>
          </p:cNvSpPr>
          <p:nvPr>
            <p:ph type="body" idx="1"/>
          </p:nvPr>
        </p:nvSpPr>
        <p:spPr>
          <a:xfrm>
            <a:off x="768096" y="2288568"/>
            <a:ext cx="6116900" cy="4067791"/>
          </a:xfrm>
        </p:spPr>
        <p:txBody>
          <a:bodyPr>
            <a:normAutofit/>
          </a:bodyPr>
          <a:lstStyle/>
          <a:p>
            <a:r>
              <a:rPr lang="en-US" dirty="0"/>
              <a:t>Secret is very similar to </a:t>
            </a:r>
            <a:r>
              <a:rPr lang="en-US" dirty="0" err="1"/>
              <a:t>ConfigMap</a:t>
            </a:r>
            <a:r>
              <a:rPr lang="en-US" dirty="0"/>
              <a:t>, that is, by its name, “secret” </a:t>
            </a:r>
            <a:endParaRPr lang="en-US" sz="2800" dirty="0"/>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grpSp>
        <p:nvGrpSpPr>
          <p:cNvPr id="12" name="Group 11">
            <a:extLst>
              <a:ext uri="{FF2B5EF4-FFF2-40B4-BE49-F238E27FC236}">
                <a16:creationId xmlns:a16="http://schemas.microsoft.com/office/drawing/2014/main" id="{87490524-7586-4B00-A791-DB6F09A5DFCC}"/>
              </a:ext>
            </a:extLst>
          </p:cNvPr>
          <p:cNvGrpSpPr/>
          <p:nvPr/>
        </p:nvGrpSpPr>
        <p:grpSpPr>
          <a:xfrm>
            <a:off x="10351698" y="2523788"/>
            <a:ext cx="1502664" cy="2999085"/>
            <a:chOff x="10351698" y="2523788"/>
            <a:chExt cx="1502664" cy="2999085"/>
          </a:xfrm>
        </p:grpSpPr>
        <p:sp>
          <p:nvSpPr>
            <p:cNvPr id="5" name="Rectangle 4">
              <a:extLst>
                <a:ext uri="{FF2B5EF4-FFF2-40B4-BE49-F238E27FC236}">
                  <a16:creationId xmlns:a16="http://schemas.microsoft.com/office/drawing/2014/main" id="{61DC28BA-0D55-46D3-BC41-CD75B05D04E2}"/>
                </a:ext>
              </a:extLst>
            </p:cNvPr>
            <p:cNvSpPr/>
            <p:nvPr/>
          </p:nvSpPr>
          <p:spPr>
            <a:xfrm>
              <a:off x="10351698" y="2523788"/>
              <a:ext cx="1502664" cy="2999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AU" dirty="0">
                  <a:solidFill>
                    <a:schemeClr val="accent6"/>
                  </a:solidFill>
                </a:rPr>
                <a:t>Pod</a:t>
              </a:r>
            </a:p>
          </p:txBody>
        </p:sp>
        <p:sp>
          <p:nvSpPr>
            <p:cNvPr id="6" name="Rectangle 5">
              <a:extLst>
                <a:ext uri="{FF2B5EF4-FFF2-40B4-BE49-F238E27FC236}">
                  <a16:creationId xmlns:a16="http://schemas.microsoft.com/office/drawing/2014/main" id="{729E7347-5F48-436C-ACCA-D66D5DADA01F}"/>
                </a:ext>
              </a:extLst>
            </p:cNvPr>
            <p:cNvSpPr/>
            <p:nvPr/>
          </p:nvSpPr>
          <p:spPr>
            <a:xfrm>
              <a:off x="10689667" y="2810023"/>
              <a:ext cx="878268" cy="5799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7" name="Rectangle 6">
              <a:extLst>
                <a:ext uri="{FF2B5EF4-FFF2-40B4-BE49-F238E27FC236}">
                  <a16:creationId xmlns:a16="http://schemas.microsoft.com/office/drawing/2014/main" id="{FEA29655-09D8-4382-A154-4B53CF1D8A1E}"/>
                </a:ext>
              </a:extLst>
            </p:cNvPr>
            <p:cNvSpPr/>
            <p:nvPr/>
          </p:nvSpPr>
          <p:spPr>
            <a:xfrm>
              <a:off x="10689667" y="3613103"/>
              <a:ext cx="878268" cy="57995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t>Container</a:t>
              </a:r>
            </a:p>
          </p:txBody>
        </p:sp>
        <p:sp>
          <p:nvSpPr>
            <p:cNvPr id="8" name="Rectangle 7">
              <a:extLst>
                <a:ext uri="{FF2B5EF4-FFF2-40B4-BE49-F238E27FC236}">
                  <a16:creationId xmlns:a16="http://schemas.microsoft.com/office/drawing/2014/main" id="{F174D72D-C6AF-4CC6-9755-1B7765A758A2}"/>
                </a:ext>
              </a:extLst>
            </p:cNvPr>
            <p:cNvSpPr/>
            <p:nvPr/>
          </p:nvSpPr>
          <p:spPr>
            <a:xfrm>
              <a:off x="10689667" y="4441406"/>
              <a:ext cx="878268" cy="579956"/>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AU" sz="1200" dirty="0">
                  <a:solidFill>
                    <a:schemeClr val="accent6"/>
                  </a:solidFill>
                </a:rPr>
                <a:t>Container</a:t>
              </a:r>
            </a:p>
          </p:txBody>
        </p:sp>
      </p:grpSp>
      <p:sp>
        <p:nvSpPr>
          <p:cNvPr id="9" name="Flowchart: Punched Tape 8">
            <a:extLst>
              <a:ext uri="{FF2B5EF4-FFF2-40B4-BE49-F238E27FC236}">
                <a16:creationId xmlns:a16="http://schemas.microsoft.com/office/drawing/2014/main" id="{A9D76DC8-CA1F-4971-A18C-11CB5304D93E}"/>
              </a:ext>
            </a:extLst>
          </p:cNvPr>
          <p:cNvSpPr/>
          <p:nvPr/>
        </p:nvSpPr>
        <p:spPr>
          <a:xfrm rot="16200000">
            <a:off x="8337549" y="2911959"/>
            <a:ext cx="1406273" cy="62993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Secret</a:t>
            </a:r>
          </a:p>
        </p:txBody>
      </p:sp>
      <p:sp>
        <p:nvSpPr>
          <p:cNvPr id="11" name="Flowchart: Punched Tape 10">
            <a:extLst>
              <a:ext uri="{FF2B5EF4-FFF2-40B4-BE49-F238E27FC236}">
                <a16:creationId xmlns:a16="http://schemas.microsoft.com/office/drawing/2014/main" id="{B949E598-D1C7-4E5F-BEFC-6D30C65CBDD0}"/>
              </a:ext>
            </a:extLst>
          </p:cNvPr>
          <p:cNvSpPr/>
          <p:nvPr/>
        </p:nvSpPr>
        <p:spPr>
          <a:xfrm rot="16200000">
            <a:off x="6646768" y="4504771"/>
            <a:ext cx="1406273" cy="629930"/>
          </a:xfrm>
          <a:prstGeom prst="flowChartPunchedTa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Secret</a:t>
            </a:r>
          </a:p>
        </p:txBody>
      </p:sp>
      <p:cxnSp>
        <p:nvCxnSpPr>
          <p:cNvPr id="13" name="Straight Arrow Connector 12">
            <a:extLst>
              <a:ext uri="{FF2B5EF4-FFF2-40B4-BE49-F238E27FC236}">
                <a16:creationId xmlns:a16="http://schemas.microsoft.com/office/drawing/2014/main" id="{3C8C7965-3165-4DEA-9463-63EF5A40A204}"/>
              </a:ext>
            </a:extLst>
          </p:cNvPr>
          <p:cNvCxnSpPr>
            <a:stCxn id="9" idx="2"/>
          </p:cNvCxnSpPr>
          <p:nvPr/>
        </p:nvCxnSpPr>
        <p:spPr>
          <a:xfrm>
            <a:off x="9292658" y="3226924"/>
            <a:ext cx="105904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2CB20E36-47AA-48B8-BF82-4D53631E330E}"/>
              </a:ext>
            </a:extLst>
          </p:cNvPr>
          <p:cNvSpPr txBox="1"/>
          <p:nvPr/>
        </p:nvSpPr>
        <p:spPr>
          <a:xfrm>
            <a:off x="9321144" y="2932981"/>
            <a:ext cx="996047" cy="261610"/>
          </a:xfrm>
          <a:prstGeom prst="rect">
            <a:avLst/>
          </a:prstGeom>
          <a:noFill/>
        </p:spPr>
        <p:txBody>
          <a:bodyPr wrap="square" rtlCol="0">
            <a:spAutoFit/>
          </a:bodyPr>
          <a:lstStyle/>
          <a:p>
            <a:pPr algn="l"/>
            <a:r>
              <a:rPr lang="en-US" sz="1100" b="1" dirty="0">
                <a:latin typeface="Oracle Sans Light" panose="020B0403020204020204" pitchFamily="34" charset="0"/>
                <a:cs typeface="Oracle Sans Light" panose="020B0403020204020204" pitchFamily="34" charset="0"/>
              </a:rPr>
              <a:t>Environment</a:t>
            </a:r>
          </a:p>
        </p:txBody>
      </p:sp>
      <p:sp>
        <p:nvSpPr>
          <p:cNvPr id="15" name="Cylinder 14">
            <a:extLst>
              <a:ext uri="{FF2B5EF4-FFF2-40B4-BE49-F238E27FC236}">
                <a16:creationId xmlns:a16="http://schemas.microsoft.com/office/drawing/2014/main" id="{2599F767-F54C-4342-A783-E0B90A7890C6}"/>
              </a:ext>
            </a:extLst>
          </p:cNvPr>
          <p:cNvSpPr/>
          <p:nvPr/>
        </p:nvSpPr>
        <p:spPr>
          <a:xfrm>
            <a:off x="8522898" y="4441405"/>
            <a:ext cx="769760" cy="1081467"/>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Volume</a:t>
            </a:r>
          </a:p>
        </p:txBody>
      </p:sp>
      <p:cxnSp>
        <p:nvCxnSpPr>
          <p:cNvPr id="16" name="Straight Arrow Connector 15">
            <a:extLst>
              <a:ext uri="{FF2B5EF4-FFF2-40B4-BE49-F238E27FC236}">
                <a16:creationId xmlns:a16="http://schemas.microsoft.com/office/drawing/2014/main" id="{D0E2B810-9E91-4E3D-9FA0-E760447006FB}"/>
              </a:ext>
            </a:extLst>
          </p:cNvPr>
          <p:cNvCxnSpPr>
            <a:cxnSpLocks/>
            <a:endCxn id="15" idx="2"/>
          </p:cNvCxnSpPr>
          <p:nvPr/>
        </p:nvCxnSpPr>
        <p:spPr>
          <a:xfrm>
            <a:off x="7664870" y="4982139"/>
            <a:ext cx="858028"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24700C0E-9E08-4AE2-9793-9C7503A6F249}"/>
              </a:ext>
            </a:extLst>
          </p:cNvPr>
          <p:cNvSpPr txBox="1"/>
          <p:nvPr/>
        </p:nvSpPr>
        <p:spPr>
          <a:xfrm>
            <a:off x="7820147" y="4666272"/>
            <a:ext cx="629931" cy="261610"/>
          </a:xfrm>
          <a:prstGeom prst="rect">
            <a:avLst/>
          </a:prstGeom>
          <a:noFill/>
        </p:spPr>
        <p:txBody>
          <a:bodyPr wrap="square" rtlCol="0">
            <a:spAutoFit/>
          </a:bodyPr>
          <a:lstStyle/>
          <a:p>
            <a:pPr algn="l"/>
            <a:r>
              <a:rPr lang="en-US" sz="1100" b="1" dirty="0">
                <a:latin typeface="Oracle Sans Light" panose="020B0403020204020204" pitchFamily="34" charset="0"/>
                <a:cs typeface="Oracle Sans Light" panose="020B0403020204020204" pitchFamily="34" charset="0"/>
              </a:rPr>
              <a:t>Files</a:t>
            </a:r>
          </a:p>
        </p:txBody>
      </p:sp>
      <p:cxnSp>
        <p:nvCxnSpPr>
          <p:cNvPr id="21" name="Straight Arrow Connector 20">
            <a:extLst>
              <a:ext uri="{FF2B5EF4-FFF2-40B4-BE49-F238E27FC236}">
                <a16:creationId xmlns:a16="http://schemas.microsoft.com/office/drawing/2014/main" id="{252AC3DF-1AD7-4F57-8D40-6B3A201F866A}"/>
              </a:ext>
            </a:extLst>
          </p:cNvPr>
          <p:cNvCxnSpPr>
            <a:cxnSpLocks/>
            <a:stCxn id="15" idx="4"/>
          </p:cNvCxnSpPr>
          <p:nvPr/>
        </p:nvCxnSpPr>
        <p:spPr>
          <a:xfrm>
            <a:off x="9292658" y="4982139"/>
            <a:ext cx="105904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TextBox 21">
            <a:extLst>
              <a:ext uri="{FF2B5EF4-FFF2-40B4-BE49-F238E27FC236}">
                <a16:creationId xmlns:a16="http://schemas.microsoft.com/office/drawing/2014/main" id="{B63D32AC-6BDE-4313-B889-84220B175712}"/>
              </a:ext>
            </a:extLst>
          </p:cNvPr>
          <p:cNvSpPr txBox="1"/>
          <p:nvPr/>
        </p:nvSpPr>
        <p:spPr>
          <a:xfrm>
            <a:off x="9451743" y="4499055"/>
            <a:ext cx="809505" cy="430887"/>
          </a:xfrm>
          <a:prstGeom prst="rect">
            <a:avLst/>
          </a:prstGeom>
          <a:noFill/>
        </p:spPr>
        <p:txBody>
          <a:bodyPr wrap="square" rtlCol="0">
            <a:spAutoFit/>
          </a:bodyPr>
          <a:lstStyle/>
          <a:p>
            <a:pPr algn="l"/>
            <a:r>
              <a:rPr lang="en-US" sz="1100" b="1" dirty="0">
                <a:latin typeface="Oracle Sans Light" panose="020B0403020204020204" pitchFamily="34" charset="0"/>
                <a:cs typeface="Oracle Sans Light" panose="020B0403020204020204" pitchFamily="34" charset="0"/>
              </a:rPr>
              <a:t>Volume Mount</a:t>
            </a:r>
          </a:p>
        </p:txBody>
      </p:sp>
    </p:spTree>
    <p:extLst>
      <p:ext uri="{BB962C8B-B14F-4D97-AF65-F5344CB8AC3E}">
        <p14:creationId xmlns:p14="http://schemas.microsoft.com/office/powerpoint/2010/main" val="104084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p:bldP spid="15" grpId="0" animBg="1"/>
      <p:bldP spid="17"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2A00117E-CFFA-4643-8AD1-666A87DFF2D0}"/>
              </a:ext>
            </a:extLst>
          </p:cNvPr>
          <p:cNvSpPr/>
          <p:nvPr/>
        </p:nvSpPr>
        <p:spPr>
          <a:xfrm>
            <a:off x="7283847" y="4830793"/>
            <a:ext cx="1446088" cy="122495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n-US" dirty="0"/>
          </a:p>
          <a:p>
            <a:pPr algn="ctr"/>
            <a:endParaRPr lang="en-US" dirty="0"/>
          </a:p>
          <a:p>
            <a:pPr algn="ctr"/>
            <a:r>
              <a:rPr lang="en-US" dirty="0"/>
              <a:t>  </a:t>
            </a:r>
          </a:p>
          <a:p>
            <a:pPr algn="ctr"/>
            <a:r>
              <a:rPr lang="en-US" dirty="0"/>
              <a:t>Service</a:t>
            </a:r>
          </a:p>
        </p:txBody>
      </p:sp>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normAutofit/>
          </a:bodyPr>
          <a:lstStyle/>
          <a:p>
            <a:r>
              <a:rPr lang="en-US" sz="4400" dirty="0">
                <a:latin typeface="Georgia" panose="02040502050405020303" pitchFamily="18" charset="0"/>
              </a:rPr>
              <a:t>Ingress</a:t>
            </a:r>
          </a:p>
        </p:txBody>
      </p:sp>
      <p:sp>
        <p:nvSpPr>
          <p:cNvPr id="3" name="Text Placeholder 2">
            <a:extLst>
              <a:ext uri="{FF2B5EF4-FFF2-40B4-BE49-F238E27FC236}">
                <a16:creationId xmlns:a16="http://schemas.microsoft.com/office/drawing/2014/main" id="{3570CA2C-5654-4DA9-8E57-5040B56A0A5B}"/>
              </a:ext>
            </a:extLst>
          </p:cNvPr>
          <p:cNvSpPr>
            <a:spLocks noGrp="1"/>
          </p:cNvSpPr>
          <p:nvPr>
            <p:ph type="body" idx="1"/>
          </p:nvPr>
        </p:nvSpPr>
        <p:spPr>
          <a:xfrm>
            <a:off x="768096" y="2288568"/>
            <a:ext cx="6116900" cy="4067791"/>
          </a:xfrm>
        </p:spPr>
        <p:txBody>
          <a:bodyPr>
            <a:normAutofit fontScale="92500" lnSpcReduction="20000"/>
          </a:bodyPr>
          <a:lstStyle/>
          <a:p>
            <a:r>
              <a:rPr lang="en-US" sz="3200" dirty="0"/>
              <a:t>An Ingress is a collection of rules that allow inbound connections to reach the cluster services.</a:t>
            </a:r>
          </a:p>
          <a:p>
            <a:r>
              <a:rPr lang="en-US" sz="3200" dirty="0"/>
              <a:t>It can be used for load balancing, to terminate TLS, provides external routable URLs and much more.</a:t>
            </a:r>
          </a:p>
          <a:p>
            <a:r>
              <a:rPr lang="en-US" sz="3200" dirty="0"/>
              <a:t>In most cases, it is required to have an Ingress Controller Such as Nginx or </a:t>
            </a:r>
            <a:r>
              <a:rPr lang="en-US" sz="3200" dirty="0" err="1"/>
              <a:t>Traefik</a:t>
            </a:r>
            <a:endParaRPr lang="en-US" sz="3200" dirty="0"/>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sp>
        <p:nvSpPr>
          <p:cNvPr id="23" name="Rectangle: Rounded Corners 22">
            <a:extLst>
              <a:ext uri="{FF2B5EF4-FFF2-40B4-BE49-F238E27FC236}">
                <a16:creationId xmlns:a16="http://schemas.microsoft.com/office/drawing/2014/main" id="{31946C67-E1DF-4CEC-B9F2-2CD0AB72AFBC}"/>
              </a:ext>
            </a:extLst>
          </p:cNvPr>
          <p:cNvSpPr/>
          <p:nvPr/>
        </p:nvSpPr>
        <p:spPr>
          <a:xfrm>
            <a:off x="8869991" y="4867265"/>
            <a:ext cx="1446088" cy="122495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n-US" dirty="0"/>
          </a:p>
          <a:p>
            <a:pPr algn="ctr"/>
            <a:endParaRPr lang="en-US" dirty="0"/>
          </a:p>
          <a:p>
            <a:pPr algn="ctr"/>
            <a:r>
              <a:rPr lang="en-US" dirty="0"/>
              <a:t>  </a:t>
            </a:r>
          </a:p>
          <a:p>
            <a:pPr algn="ctr"/>
            <a:r>
              <a:rPr lang="en-US" dirty="0"/>
              <a:t>Service</a:t>
            </a:r>
          </a:p>
        </p:txBody>
      </p:sp>
      <p:sp>
        <p:nvSpPr>
          <p:cNvPr id="24" name="Rectangle: Rounded Corners 23">
            <a:extLst>
              <a:ext uri="{FF2B5EF4-FFF2-40B4-BE49-F238E27FC236}">
                <a16:creationId xmlns:a16="http://schemas.microsoft.com/office/drawing/2014/main" id="{25D14865-987B-4DAA-A502-340E99052F0A}"/>
              </a:ext>
            </a:extLst>
          </p:cNvPr>
          <p:cNvSpPr/>
          <p:nvPr/>
        </p:nvSpPr>
        <p:spPr>
          <a:xfrm>
            <a:off x="10456135" y="4867265"/>
            <a:ext cx="1446088" cy="122495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n-US" dirty="0"/>
          </a:p>
          <a:p>
            <a:pPr algn="ctr"/>
            <a:endParaRPr lang="en-US" dirty="0"/>
          </a:p>
          <a:p>
            <a:pPr algn="ctr"/>
            <a:r>
              <a:rPr lang="en-US" dirty="0"/>
              <a:t>  </a:t>
            </a:r>
          </a:p>
          <a:p>
            <a:pPr algn="ctr"/>
            <a:r>
              <a:rPr lang="en-US" dirty="0"/>
              <a:t>Service</a:t>
            </a:r>
          </a:p>
        </p:txBody>
      </p:sp>
      <p:sp>
        <p:nvSpPr>
          <p:cNvPr id="25" name="Rectangle: Rounded Corners 24">
            <a:extLst>
              <a:ext uri="{FF2B5EF4-FFF2-40B4-BE49-F238E27FC236}">
                <a16:creationId xmlns:a16="http://schemas.microsoft.com/office/drawing/2014/main" id="{A00A8535-5A78-4191-A920-235307D6256C}"/>
              </a:ext>
            </a:extLst>
          </p:cNvPr>
          <p:cNvSpPr/>
          <p:nvPr/>
        </p:nvSpPr>
        <p:spPr>
          <a:xfrm>
            <a:off x="8852738" y="2984738"/>
            <a:ext cx="1446088" cy="122495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Ingres</a:t>
            </a:r>
          </a:p>
        </p:txBody>
      </p:sp>
      <p:sp>
        <p:nvSpPr>
          <p:cNvPr id="26" name="Cloud 25">
            <a:extLst>
              <a:ext uri="{FF2B5EF4-FFF2-40B4-BE49-F238E27FC236}">
                <a16:creationId xmlns:a16="http://schemas.microsoft.com/office/drawing/2014/main" id="{310DA4EB-18C7-4E7E-A3B3-25A85A5BFB69}"/>
              </a:ext>
            </a:extLst>
          </p:cNvPr>
          <p:cNvSpPr/>
          <p:nvPr/>
        </p:nvSpPr>
        <p:spPr>
          <a:xfrm>
            <a:off x="8640520" y="1446577"/>
            <a:ext cx="1864225" cy="1098816"/>
          </a:xfrm>
          <a:prstGeom prst="clou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cxnSp>
        <p:nvCxnSpPr>
          <p:cNvPr id="28" name="Connector: Elbow 27">
            <a:extLst>
              <a:ext uri="{FF2B5EF4-FFF2-40B4-BE49-F238E27FC236}">
                <a16:creationId xmlns:a16="http://schemas.microsoft.com/office/drawing/2014/main" id="{525F54DB-D977-4ECE-ADF2-85338305BF2B}"/>
              </a:ext>
            </a:extLst>
          </p:cNvPr>
          <p:cNvCxnSpPr>
            <a:cxnSpLocks/>
            <a:stCxn id="26" idx="1"/>
            <a:endCxn id="25" idx="0"/>
          </p:cNvCxnSpPr>
          <p:nvPr/>
        </p:nvCxnSpPr>
        <p:spPr>
          <a:xfrm rot="16200000" flipH="1">
            <a:off x="9353950" y="2762905"/>
            <a:ext cx="440515" cy="314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D531694-4EA3-4BBB-8FFD-9C768A99EE5E}"/>
              </a:ext>
            </a:extLst>
          </p:cNvPr>
          <p:cNvCxnSpPr>
            <a:cxnSpLocks/>
            <a:stCxn id="25" idx="2"/>
            <a:endCxn id="22" idx="0"/>
          </p:cNvCxnSpPr>
          <p:nvPr/>
        </p:nvCxnSpPr>
        <p:spPr>
          <a:xfrm rot="5400000">
            <a:off x="8480786" y="3735796"/>
            <a:ext cx="621103" cy="156889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0B29ADC-2735-41C8-A196-4D0BF1843C1A}"/>
              </a:ext>
            </a:extLst>
          </p:cNvPr>
          <p:cNvCxnSpPr>
            <a:cxnSpLocks/>
            <a:stCxn id="25" idx="2"/>
            <a:endCxn id="23" idx="0"/>
          </p:cNvCxnSpPr>
          <p:nvPr/>
        </p:nvCxnSpPr>
        <p:spPr>
          <a:xfrm rot="16200000" flipH="1">
            <a:off x="9255621" y="4529850"/>
            <a:ext cx="657575" cy="1725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ED382C1-5199-449D-BE6C-32767848A3C7}"/>
              </a:ext>
            </a:extLst>
          </p:cNvPr>
          <p:cNvCxnSpPr>
            <a:cxnSpLocks/>
            <a:stCxn id="25" idx="2"/>
            <a:endCxn id="24" idx="0"/>
          </p:cNvCxnSpPr>
          <p:nvPr/>
        </p:nvCxnSpPr>
        <p:spPr>
          <a:xfrm rot="16200000" flipH="1">
            <a:off x="10048693" y="3736778"/>
            <a:ext cx="657575" cy="160339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008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2A00117E-CFFA-4643-8AD1-666A87DFF2D0}"/>
              </a:ext>
            </a:extLst>
          </p:cNvPr>
          <p:cNvSpPr/>
          <p:nvPr/>
        </p:nvSpPr>
        <p:spPr>
          <a:xfrm>
            <a:off x="6559230" y="2306804"/>
            <a:ext cx="1446088" cy="37671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n-US" dirty="0"/>
          </a:p>
          <a:p>
            <a:pPr algn="ctr"/>
            <a:endParaRPr lang="en-US" dirty="0"/>
          </a:p>
          <a:p>
            <a:pPr algn="ctr"/>
            <a:r>
              <a:rPr lang="en-US" dirty="0"/>
              <a:t>  </a:t>
            </a:r>
          </a:p>
          <a:p>
            <a:pPr algn="ctr"/>
            <a:r>
              <a:rPr lang="en-US" dirty="0"/>
              <a:t>Repo</a:t>
            </a:r>
          </a:p>
        </p:txBody>
      </p:sp>
      <p:sp>
        <p:nvSpPr>
          <p:cNvPr id="2" name="Title 1">
            <a:extLst>
              <a:ext uri="{FF2B5EF4-FFF2-40B4-BE49-F238E27FC236}">
                <a16:creationId xmlns:a16="http://schemas.microsoft.com/office/drawing/2014/main" id="{7CEE18D9-CE89-4109-AE9B-C9305DE58550}"/>
              </a:ext>
            </a:extLst>
          </p:cNvPr>
          <p:cNvSpPr>
            <a:spLocks noGrp="1"/>
          </p:cNvSpPr>
          <p:nvPr>
            <p:ph type="title"/>
          </p:nvPr>
        </p:nvSpPr>
        <p:spPr/>
        <p:txBody>
          <a:bodyPr>
            <a:normAutofit/>
          </a:bodyPr>
          <a:lstStyle/>
          <a:p>
            <a:r>
              <a:rPr lang="en-US" sz="4400" dirty="0">
                <a:latin typeface="Georgia" panose="02040502050405020303" pitchFamily="18" charset="0"/>
              </a:rPr>
              <a:t>Helm</a:t>
            </a:r>
          </a:p>
        </p:txBody>
      </p:sp>
      <p:sp>
        <p:nvSpPr>
          <p:cNvPr id="3" name="Text Placeholder 2">
            <a:extLst>
              <a:ext uri="{FF2B5EF4-FFF2-40B4-BE49-F238E27FC236}">
                <a16:creationId xmlns:a16="http://schemas.microsoft.com/office/drawing/2014/main" id="{3570CA2C-5654-4DA9-8E57-5040B56A0A5B}"/>
              </a:ext>
            </a:extLst>
          </p:cNvPr>
          <p:cNvSpPr>
            <a:spLocks noGrp="1"/>
          </p:cNvSpPr>
          <p:nvPr>
            <p:ph type="body" idx="1"/>
          </p:nvPr>
        </p:nvSpPr>
        <p:spPr>
          <a:xfrm>
            <a:off x="768096" y="2288568"/>
            <a:ext cx="6116900" cy="4067791"/>
          </a:xfrm>
        </p:spPr>
        <p:txBody>
          <a:bodyPr>
            <a:normAutofit/>
          </a:bodyPr>
          <a:lstStyle/>
          <a:p>
            <a:r>
              <a:rPr lang="en-AU" dirty="0"/>
              <a:t>Package manager for K8s</a:t>
            </a:r>
          </a:p>
          <a:p>
            <a:r>
              <a:rPr lang="en-AU" dirty="0"/>
              <a:t>Think of it like yum</a:t>
            </a:r>
          </a:p>
          <a:p>
            <a:r>
              <a:rPr lang="en-AU" dirty="0"/>
              <a:t>Has 2 main components:</a:t>
            </a:r>
          </a:p>
          <a:p>
            <a:pPr lvl="1"/>
            <a:r>
              <a:rPr lang="en-AU" dirty="0">
                <a:solidFill>
                  <a:schemeClr val="bg1">
                    <a:lumMod val="50000"/>
                  </a:schemeClr>
                </a:solidFill>
              </a:rPr>
              <a:t>Helm Client</a:t>
            </a:r>
          </a:p>
          <a:p>
            <a:pPr lvl="1"/>
            <a:r>
              <a:rPr lang="en-AU" dirty="0">
                <a:solidFill>
                  <a:schemeClr val="bg1">
                    <a:lumMod val="50000"/>
                  </a:schemeClr>
                </a:solidFill>
              </a:rPr>
              <a:t>Tiller Server</a:t>
            </a:r>
            <a:br>
              <a:rPr lang="en-AU" dirty="0">
                <a:solidFill>
                  <a:schemeClr val="bg1">
                    <a:lumMod val="50000"/>
                  </a:schemeClr>
                </a:solidFill>
              </a:rPr>
            </a:br>
            <a:endParaRPr lang="en-AU" dirty="0">
              <a:solidFill>
                <a:schemeClr val="bg1">
                  <a:lumMod val="50000"/>
                </a:schemeClr>
              </a:solidFill>
            </a:endParaRPr>
          </a:p>
          <a:p>
            <a:r>
              <a:rPr lang="en-AU" dirty="0"/>
              <a:t>A Helm package is called a </a:t>
            </a:r>
            <a:r>
              <a:rPr lang="en-AU" i="1" dirty="0">
                <a:solidFill>
                  <a:srgbClr val="C00000"/>
                </a:solidFill>
              </a:rPr>
              <a:t>chart</a:t>
            </a:r>
          </a:p>
        </p:txBody>
      </p:sp>
      <p:sp>
        <p:nvSpPr>
          <p:cNvPr id="4" name="Footer Placeholder 3">
            <a:extLst>
              <a:ext uri="{FF2B5EF4-FFF2-40B4-BE49-F238E27FC236}">
                <a16:creationId xmlns:a16="http://schemas.microsoft.com/office/drawing/2014/main" id="{346ACC0A-BE4E-47D1-97EA-30D50271E024}"/>
              </a:ext>
            </a:extLst>
          </p:cNvPr>
          <p:cNvSpPr>
            <a:spLocks noGrp="1"/>
          </p:cNvSpPr>
          <p:nvPr>
            <p:ph type="ftr" sz="quarter" idx="11"/>
          </p:nvPr>
        </p:nvSpPr>
        <p:spPr/>
        <p:txBody>
          <a:bodyPr/>
          <a:lstStyle/>
          <a:p>
            <a:r>
              <a:rPr lang="en-US" sz="800"/>
              <a:t>Copyright © 2019 Oracle and/or its affiliates.</a:t>
            </a:r>
            <a:endParaRPr lang="en-US" sz="800" dirty="0"/>
          </a:p>
        </p:txBody>
      </p:sp>
      <p:sp>
        <p:nvSpPr>
          <p:cNvPr id="23" name="Rectangle: Rounded Corners 22">
            <a:extLst>
              <a:ext uri="{FF2B5EF4-FFF2-40B4-BE49-F238E27FC236}">
                <a16:creationId xmlns:a16="http://schemas.microsoft.com/office/drawing/2014/main" id="{31946C67-E1DF-4CEC-B9F2-2CD0AB72AFBC}"/>
              </a:ext>
            </a:extLst>
          </p:cNvPr>
          <p:cNvSpPr/>
          <p:nvPr/>
        </p:nvSpPr>
        <p:spPr>
          <a:xfrm>
            <a:off x="8602574" y="3577916"/>
            <a:ext cx="1446088" cy="1224952"/>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n-US" dirty="0"/>
          </a:p>
          <a:p>
            <a:pPr algn="ctr"/>
            <a:endParaRPr lang="en-US" dirty="0"/>
          </a:p>
          <a:p>
            <a:pPr algn="ctr"/>
            <a:r>
              <a:rPr lang="en-US" dirty="0"/>
              <a:t>  </a:t>
            </a:r>
          </a:p>
          <a:p>
            <a:pPr algn="ctr"/>
            <a:r>
              <a:rPr lang="en-US" dirty="0"/>
              <a:t>Helm</a:t>
            </a:r>
          </a:p>
          <a:p>
            <a:pPr algn="ctr"/>
            <a:r>
              <a:rPr lang="en-US" dirty="0"/>
              <a:t>(Local Env)</a:t>
            </a:r>
          </a:p>
        </p:txBody>
      </p:sp>
      <p:sp>
        <p:nvSpPr>
          <p:cNvPr id="24" name="Rectangle: Rounded Corners 23">
            <a:extLst>
              <a:ext uri="{FF2B5EF4-FFF2-40B4-BE49-F238E27FC236}">
                <a16:creationId xmlns:a16="http://schemas.microsoft.com/office/drawing/2014/main" id="{25D14865-987B-4DAA-A502-340E99052F0A}"/>
              </a:ext>
            </a:extLst>
          </p:cNvPr>
          <p:cNvSpPr/>
          <p:nvPr/>
        </p:nvSpPr>
        <p:spPr>
          <a:xfrm>
            <a:off x="10645918" y="2288568"/>
            <a:ext cx="1446088" cy="3803649"/>
          </a:xfrm>
          <a:prstGeom prst="round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b"/>
          <a:lstStyle/>
          <a:p>
            <a:pPr algn="ctr"/>
            <a:endParaRPr lang="en-US" dirty="0"/>
          </a:p>
          <a:p>
            <a:pPr algn="ctr"/>
            <a:endParaRPr lang="en-US" dirty="0"/>
          </a:p>
          <a:p>
            <a:pPr algn="ctr"/>
            <a:r>
              <a:rPr lang="en-US" dirty="0"/>
              <a:t>  </a:t>
            </a:r>
          </a:p>
          <a:p>
            <a:pPr algn="ctr"/>
            <a:r>
              <a:rPr lang="en-US" dirty="0"/>
              <a:t>K8S Cluster</a:t>
            </a:r>
          </a:p>
        </p:txBody>
      </p:sp>
      <p:sp>
        <p:nvSpPr>
          <p:cNvPr id="25" name="Rectangle: Rounded Corners 24">
            <a:extLst>
              <a:ext uri="{FF2B5EF4-FFF2-40B4-BE49-F238E27FC236}">
                <a16:creationId xmlns:a16="http://schemas.microsoft.com/office/drawing/2014/main" id="{A00A8535-5A78-4191-A920-235307D6256C}"/>
              </a:ext>
            </a:extLst>
          </p:cNvPr>
          <p:cNvSpPr/>
          <p:nvPr/>
        </p:nvSpPr>
        <p:spPr>
          <a:xfrm>
            <a:off x="6764228" y="2600863"/>
            <a:ext cx="1036091" cy="84409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Chart-1</a:t>
            </a:r>
          </a:p>
        </p:txBody>
      </p:sp>
      <p:sp>
        <p:nvSpPr>
          <p:cNvPr id="14" name="Rectangle: Rounded Corners 13">
            <a:extLst>
              <a:ext uri="{FF2B5EF4-FFF2-40B4-BE49-F238E27FC236}">
                <a16:creationId xmlns:a16="http://schemas.microsoft.com/office/drawing/2014/main" id="{6424CF4C-420A-442E-A303-5D4035590AA4}"/>
              </a:ext>
            </a:extLst>
          </p:cNvPr>
          <p:cNvSpPr/>
          <p:nvPr/>
        </p:nvSpPr>
        <p:spPr>
          <a:xfrm>
            <a:off x="6764227" y="3683928"/>
            <a:ext cx="1036091" cy="84409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Chart-2</a:t>
            </a:r>
          </a:p>
        </p:txBody>
      </p:sp>
      <p:sp>
        <p:nvSpPr>
          <p:cNvPr id="15" name="Rectangle: Rounded Corners 14">
            <a:extLst>
              <a:ext uri="{FF2B5EF4-FFF2-40B4-BE49-F238E27FC236}">
                <a16:creationId xmlns:a16="http://schemas.microsoft.com/office/drawing/2014/main" id="{4B8E4530-E229-4EBC-91BD-13E0678ED468}"/>
              </a:ext>
            </a:extLst>
          </p:cNvPr>
          <p:cNvSpPr/>
          <p:nvPr/>
        </p:nvSpPr>
        <p:spPr>
          <a:xfrm>
            <a:off x="6764227" y="4766993"/>
            <a:ext cx="1036091" cy="844095"/>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Chart-3</a:t>
            </a:r>
          </a:p>
        </p:txBody>
      </p:sp>
      <p:sp>
        <p:nvSpPr>
          <p:cNvPr id="16" name="Rectangle: Rounded Corners 15">
            <a:extLst>
              <a:ext uri="{FF2B5EF4-FFF2-40B4-BE49-F238E27FC236}">
                <a16:creationId xmlns:a16="http://schemas.microsoft.com/office/drawing/2014/main" id="{FA6AF1C7-5DE5-48E9-8B60-C62455F84FDE}"/>
              </a:ext>
            </a:extLst>
          </p:cNvPr>
          <p:cNvSpPr/>
          <p:nvPr/>
        </p:nvSpPr>
        <p:spPr>
          <a:xfrm>
            <a:off x="10850916" y="2600863"/>
            <a:ext cx="1036091" cy="844095"/>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Tiller</a:t>
            </a:r>
          </a:p>
        </p:txBody>
      </p:sp>
      <p:sp>
        <p:nvSpPr>
          <p:cNvPr id="17" name="Rectangle: Rounded Corners 16">
            <a:extLst>
              <a:ext uri="{FF2B5EF4-FFF2-40B4-BE49-F238E27FC236}">
                <a16:creationId xmlns:a16="http://schemas.microsoft.com/office/drawing/2014/main" id="{1BEC9815-40D3-4934-8543-EBF3302E48E0}"/>
              </a:ext>
            </a:extLst>
          </p:cNvPr>
          <p:cNvSpPr/>
          <p:nvPr/>
        </p:nvSpPr>
        <p:spPr>
          <a:xfrm>
            <a:off x="10850915" y="4172156"/>
            <a:ext cx="1036091" cy="844095"/>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Chart-1</a:t>
            </a:r>
          </a:p>
          <a:p>
            <a:pPr algn="ctr"/>
            <a:r>
              <a:rPr lang="en-US" dirty="0"/>
              <a:t>Release</a:t>
            </a:r>
          </a:p>
        </p:txBody>
      </p:sp>
      <p:cxnSp>
        <p:nvCxnSpPr>
          <p:cNvPr id="6" name="Connector: Curved 5">
            <a:extLst>
              <a:ext uri="{FF2B5EF4-FFF2-40B4-BE49-F238E27FC236}">
                <a16:creationId xmlns:a16="http://schemas.microsoft.com/office/drawing/2014/main" id="{DE321794-7B02-410A-9815-D5767886E679}"/>
              </a:ext>
            </a:extLst>
          </p:cNvPr>
          <p:cNvCxnSpPr>
            <a:stCxn id="25" idx="0"/>
            <a:endCxn id="23" idx="0"/>
          </p:cNvCxnSpPr>
          <p:nvPr/>
        </p:nvCxnSpPr>
        <p:spPr>
          <a:xfrm rot="16200000" flipH="1">
            <a:off x="7815419" y="2067717"/>
            <a:ext cx="977053" cy="2043344"/>
          </a:xfrm>
          <a:prstGeom prst="curvedConnector3">
            <a:avLst>
              <a:gd name="adj1" fmla="val -2339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627F15B9-E0A0-4458-B376-173E0B69A901}"/>
              </a:ext>
            </a:extLst>
          </p:cNvPr>
          <p:cNvCxnSpPr>
            <a:cxnSpLocks/>
            <a:stCxn id="23" idx="0"/>
            <a:endCxn id="16" idx="1"/>
          </p:cNvCxnSpPr>
          <p:nvPr/>
        </p:nvCxnSpPr>
        <p:spPr>
          <a:xfrm rot="5400000" flipH="1" flipV="1">
            <a:off x="9810765" y="2537765"/>
            <a:ext cx="555005" cy="152529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C345A1A2-7D5B-4766-A0D9-82432B920EA0}"/>
              </a:ext>
            </a:extLst>
          </p:cNvPr>
          <p:cNvCxnSpPr>
            <a:cxnSpLocks/>
            <a:stCxn id="16" idx="2"/>
            <a:endCxn id="17" idx="1"/>
          </p:cNvCxnSpPr>
          <p:nvPr/>
        </p:nvCxnSpPr>
        <p:spPr>
          <a:xfrm rot="5400000">
            <a:off x="10535316" y="3760558"/>
            <a:ext cx="1149246" cy="518047"/>
          </a:xfrm>
          <a:prstGeom prst="curvedConnector4">
            <a:avLst>
              <a:gd name="adj1" fmla="val 24132"/>
              <a:gd name="adj2" fmla="val 210734"/>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73F111D-09E8-4548-8577-8C10516440F1}"/>
              </a:ext>
            </a:extLst>
          </p:cNvPr>
          <p:cNvSpPr txBox="1"/>
          <p:nvPr/>
        </p:nvSpPr>
        <p:spPr>
          <a:xfrm>
            <a:off x="7660258" y="6218335"/>
            <a:ext cx="3433313" cy="400110"/>
          </a:xfrm>
          <a:prstGeom prst="rect">
            <a:avLst/>
          </a:prstGeom>
          <a:noFill/>
        </p:spPr>
        <p:txBody>
          <a:bodyPr wrap="square" rtlCol="0">
            <a:spAutoFit/>
          </a:bodyPr>
          <a:lstStyle/>
          <a:p>
            <a:pPr algn="l"/>
            <a:r>
              <a:rPr lang="en-US" sz="2000" b="1" i="1" dirty="0">
                <a:latin typeface="Oracle Sans Light" panose="020B0403020204020204" pitchFamily="34" charset="0"/>
                <a:cs typeface="Oracle Sans Light" panose="020B0403020204020204" pitchFamily="34" charset="0"/>
              </a:rPr>
              <a:t>$ helm install Repo/Chart-1</a:t>
            </a:r>
          </a:p>
        </p:txBody>
      </p:sp>
    </p:spTree>
    <p:extLst>
      <p:ext uri="{BB962C8B-B14F-4D97-AF65-F5344CB8AC3E}">
        <p14:creationId xmlns:p14="http://schemas.microsoft.com/office/powerpoint/2010/main" val="227002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7575-ADCD-4102-BE3A-DAAF9EB801C8}"/>
              </a:ext>
            </a:extLst>
          </p:cNvPr>
          <p:cNvSpPr>
            <a:spLocks noGrp="1"/>
          </p:cNvSpPr>
          <p:nvPr>
            <p:ph type="title"/>
          </p:nvPr>
        </p:nvSpPr>
        <p:spPr/>
        <p:txBody>
          <a:bodyPr>
            <a:normAutofit/>
          </a:bodyPr>
          <a:lstStyle/>
          <a:p>
            <a:r>
              <a:rPr lang="en-US" sz="4400" dirty="0">
                <a:latin typeface="Georgia" panose="02040502050405020303" pitchFamily="18" charset="0"/>
              </a:rPr>
              <a:t>Summary – The levels of abstraction</a:t>
            </a:r>
          </a:p>
        </p:txBody>
      </p:sp>
      <p:sp>
        <p:nvSpPr>
          <p:cNvPr id="4" name="Footer Placeholder 3">
            <a:extLst>
              <a:ext uri="{FF2B5EF4-FFF2-40B4-BE49-F238E27FC236}">
                <a16:creationId xmlns:a16="http://schemas.microsoft.com/office/drawing/2014/main" id="{0C2F3889-4505-4968-8C47-064CE2C41C1E}"/>
              </a:ext>
            </a:extLst>
          </p:cNvPr>
          <p:cNvSpPr>
            <a:spLocks noGrp="1"/>
          </p:cNvSpPr>
          <p:nvPr>
            <p:ph type="ftr" sz="quarter" idx="11"/>
          </p:nvPr>
        </p:nvSpPr>
        <p:spPr/>
        <p:txBody>
          <a:bodyPr/>
          <a:lstStyle/>
          <a:p>
            <a:r>
              <a:rPr lang="en-US" sz="800"/>
              <a:t>Copyright © 2019 Oracle and/or its affiliates.</a:t>
            </a:r>
            <a:endParaRPr lang="en-US" sz="800" dirty="0"/>
          </a:p>
        </p:txBody>
      </p:sp>
      <p:sp>
        <p:nvSpPr>
          <p:cNvPr id="6" name="Rectangle: Rounded Corners 5">
            <a:extLst>
              <a:ext uri="{FF2B5EF4-FFF2-40B4-BE49-F238E27FC236}">
                <a16:creationId xmlns:a16="http://schemas.microsoft.com/office/drawing/2014/main" id="{2FC9D7D2-7F62-4591-A1C7-57B79E162288}"/>
              </a:ext>
            </a:extLst>
          </p:cNvPr>
          <p:cNvSpPr/>
          <p:nvPr/>
        </p:nvSpPr>
        <p:spPr>
          <a:xfrm>
            <a:off x="2598530" y="1891055"/>
            <a:ext cx="1938066" cy="500333"/>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Deployment</a:t>
            </a:r>
          </a:p>
        </p:txBody>
      </p:sp>
      <p:sp>
        <p:nvSpPr>
          <p:cNvPr id="7" name="Rectangle: Rounded Corners 6">
            <a:extLst>
              <a:ext uri="{FF2B5EF4-FFF2-40B4-BE49-F238E27FC236}">
                <a16:creationId xmlns:a16="http://schemas.microsoft.com/office/drawing/2014/main" id="{D12174C6-9FDC-4936-8D1B-E86403EACA94}"/>
              </a:ext>
            </a:extLst>
          </p:cNvPr>
          <p:cNvSpPr/>
          <p:nvPr/>
        </p:nvSpPr>
        <p:spPr>
          <a:xfrm>
            <a:off x="2598530" y="2694372"/>
            <a:ext cx="1938066" cy="500333"/>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ReplicaSet</a:t>
            </a:r>
          </a:p>
        </p:txBody>
      </p:sp>
      <p:sp>
        <p:nvSpPr>
          <p:cNvPr id="8" name="Rectangle: Rounded Corners 7">
            <a:extLst>
              <a:ext uri="{FF2B5EF4-FFF2-40B4-BE49-F238E27FC236}">
                <a16:creationId xmlns:a16="http://schemas.microsoft.com/office/drawing/2014/main" id="{179C381C-3C7C-4350-A234-C5F3B68377E2}"/>
              </a:ext>
            </a:extLst>
          </p:cNvPr>
          <p:cNvSpPr/>
          <p:nvPr/>
        </p:nvSpPr>
        <p:spPr>
          <a:xfrm>
            <a:off x="2598530" y="3497689"/>
            <a:ext cx="1938066" cy="500333"/>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Pods</a:t>
            </a:r>
          </a:p>
        </p:txBody>
      </p:sp>
      <p:sp>
        <p:nvSpPr>
          <p:cNvPr id="9" name="Rectangle: Rounded Corners 8">
            <a:extLst>
              <a:ext uri="{FF2B5EF4-FFF2-40B4-BE49-F238E27FC236}">
                <a16:creationId xmlns:a16="http://schemas.microsoft.com/office/drawing/2014/main" id="{7F6F9580-CB0A-4232-B255-1A5E6957299E}"/>
              </a:ext>
            </a:extLst>
          </p:cNvPr>
          <p:cNvSpPr/>
          <p:nvPr/>
        </p:nvSpPr>
        <p:spPr>
          <a:xfrm>
            <a:off x="2598530" y="4301006"/>
            <a:ext cx="1938066" cy="50033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Node Cluster</a:t>
            </a:r>
          </a:p>
        </p:txBody>
      </p:sp>
      <p:sp>
        <p:nvSpPr>
          <p:cNvPr id="11" name="Rectangle: Rounded Corners 10">
            <a:extLst>
              <a:ext uri="{FF2B5EF4-FFF2-40B4-BE49-F238E27FC236}">
                <a16:creationId xmlns:a16="http://schemas.microsoft.com/office/drawing/2014/main" id="{0736F3D2-30ED-452D-833D-2EFBAC2B8A6D}"/>
              </a:ext>
            </a:extLst>
          </p:cNvPr>
          <p:cNvSpPr/>
          <p:nvPr/>
        </p:nvSpPr>
        <p:spPr>
          <a:xfrm>
            <a:off x="2598530" y="5104323"/>
            <a:ext cx="1938066" cy="50033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Node Processes</a:t>
            </a:r>
          </a:p>
        </p:txBody>
      </p:sp>
      <p:sp>
        <p:nvSpPr>
          <p:cNvPr id="12" name="Rectangle: Rounded Corners 11">
            <a:extLst>
              <a:ext uri="{FF2B5EF4-FFF2-40B4-BE49-F238E27FC236}">
                <a16:creationId xmlns:a16="http://schemas.microsoft.com/office/drawing/2014/main" id="{2E8BDBE2-1EA0-4264-94C0-3D2447014E5B}"/>
              </a:ext>
            </a:extLst>
          </p:cNvPr>
          <p:cNvSpPr/>
          <p:nvPr/>
        </p:nvSpPr>
        <p:spPr>
          <a:xfrm>
            <a:off x="2598530" y="5907642"/>
            <a:ext cx="1938066" cy="500333"/>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Docker Container</a:t>
            </a:r>
          </a:p>
        </p:txBody>
      </p:sp>
      <p:cxnSp>
        <p:nvCxnSpPr>
          <p:cNvPr id="14" name="Straight Arrow Connector 13">
            <a:extLst>
              <a:ext uri="{FF2B5EF4-FFF2-40B4-BE49-F238E27FC236}">
                <a16:creationId xmlns:a16="http://schemas.microsoft.com/office/drawing/2014/main" id="{2759ECBE-2497-4BC1-8610-6DDAB19FFB08}"/>
              </a:ext>
            </a:extLst>
          </p:cNvPr>
          <p:cNvCxnSpPr>
            <a:stCxn id="6" idx="2"/>
            <a:endCxn id="7" idx="0"/>
          </p:cNvCxnSpPr>
          <p:nvPr/>
        </p:nvCxnSpPr>
        <p:spPr>
          <a:xfrm>
            <a:off x="3567563" y="2391388"/>
            <a:ext cx="0" cy="30298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042FF22C-6AE6-46E0-BF26-EE1D92745721}"/>
              </a:ext>
            </a:extLst>
          </p:cNvPr>
          <p:cNvCxnSpPr>
            <a:cxnSpLocks/>
            <a:stCxn id="7" idx="2"/>
            <a:endCxn id="8" idx="0"/>
          </p:cNvCxnSpPr>
          <p:nvPr/>
        </p:nvCxnSpPr>
        <p:spPr>
          <a:xfrm>
            <a:off x="3567563" y="3194705"/>
            <a:ext cx="0" cy="30298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9DED8485-06D7-4160-A0AB-D5785E49BB16}"/>
              </a:ext>
            </a:extLst>
          </p:cNvPr>
          <p:cNvCxnSpPr>
            <a:cxnSpLocks/>
            <a:stCxn id="8" idx="2"/>
            <a:endCxn id="9" idx="0"/>
          </p:cNvCxnSpPr>
          <p:nvPr/>
        </p:nvCxnSpPr>
        <p:spPr>
          <a:xfrm>
            <a:off x="3567563" y="3998022"/>
            <a:ext cx="0" cy="302984"/>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6EFF862C-F5E8-453D-BA2B-1A177CE135B9}"/>
              </a:ext>
            </a:extLst>
          </p:cNvPr>
          <p:cNvCxnSpPr>
            <a:cxnSpLocks/>
            <a:stCxn id="9" idx="2"/>
            <a:endCxn id="11" idx="0"/>
          </p:cNvCxnSpPr>
          <p:nvPr/>
        </p:nvCxnSpPr>
        <p:spPr>
          <a:xfrm>
            <a:off x="3567563" y="4801339"/>
            <a:ext cx="0" cy="302984"/>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9C8F1A6C-32D2-4643-9B4D-5EEA8DBB9055}"/>
              </a:ext>
            </a:extLst>
          </p:cNvPr>
          <p:cNvCxnSpPr>
            <a:cxnSpLocks/>
            <a:stCxn id="11" idx="2"/>
            <a:endCxn id="12" idx="0"/>
          </p:cNvCxnSpPr>
          <p:nvPr/>
        </p:nvCxnSpPr>
        <p:spPr>
          <a:xfrm>
            <a:off x="3567563" y="5604656"/>
            <a:ext cx="0" cy="30298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30" name="Rectangle: Rounded Corners 29">
            <a:extLst>
              <a:ext uri="{FF2B5EF4-FFF2-40B4-BE49-F238E27FC236}">
                <a16:creationId xmlns:a16="http://schemas.microsoft.com/office/drawing/2014/main" id="{366139BD-6954-4347-83E8-9930659A9CDD}"/>
              </a:ext>
            </a:extLst>
          </p:cNvPr>
          <p:cNvSpPr/>
          <p:nvPr/>
        </p:nvSpPr>
        <p:spPr>
          <a:xfrm>
            <a:off x="7045615" y="4301005"/>
            <a:ext cx="1938066" cy="50033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Worker Node</a:t>
            </a:r>
          </a:p>
        </p:txBody>
      </p:sp>
      <p:sp>
        <p:nvSpPr>
          <p:cNvPr id="33" name="Rectangle: Rounded Corners 32">
            <a:extLst>
              <a:ext uri="{FF2B5EF4-FFF2-40B4-BE49-F238E27FC236}">
                <a16:creationId xmlns:a16="http://schemas.microsoft.com/office/drawing/2014/main" id="{F7E97F1C-13BA-4BD7-8493-80D19F7BB15A}"/>
              </a:ext>
            </a:extLst>
          </p:cNvPr>
          <p:cNvSpPr/>
          <p:nvPr/>
        </p:nvSpPr>
        <p:spPr>
          <a:xfrm>
            <a:off x="5674015" y="5104321"/>
            <a:ext cx="1371600" cy="50033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t>Kubelet</a:t>
            </a:r>
            <a:endParaRPr lang="en-US" dirty="0"/>
          </a:p>
        </p:txBody>
      </p:sp>
      <p:sp>
        <p:nvSpPr>
          <p:cNvPr id="34" name="Rectangle: Rounded Corners 33">
            <a:extLst>
              <a:ext uri="{FF2B5EF4-FFF2-40B4-BE49-F238E27FC236}">
                <a16:creationId xmlns:a16="http://schemas.microsoft.com/office/drawing/2014/main" id="{47BBC8B1-8566-409A-989E-705B9AE056F1}"/>
              </a:ext>
            </a:extLst>
          </p:cNvPr>
          <p:cNvSpPr/>
          <p:nvPr/>
        </p:nvSpPr>
        <p:spPr>
          <a:xfrm>
            <a:off x="7311595" y="5104321"/>
            <a:ext cx="1408176" cy="50033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err="1"/>
              <a:t>Kube</a:t>
            </a:r>
            <a:r>
              <a:rPr lang="en-US" dirty="0"/>
              <a:t>-Proxy</a:t>
            </a:r>
          </a:p>
        </p:txBody>
      </p:sp>
      <p:sp>
        <p:nvSpPr>
          <p:cNvPr id="35" name="Rectangle: Rounded Corners 34">
            <a:extLst>
              <a:ext uri="{FF2B5EF4-FFF2-40B4-BE49-F238E27FC236}">
                <a16:creationId xmlns:a16="http://schemas.microsoft.com/office/drawing/2014/main" id="{E747083D-4DFD-4880-B50A-EC1C9134F63A}"/>
              </a:ext>
            </a:extLst>
          </p:cNvPr>
          <p:cNvSpPr/>
          <p:nvPr/>
        </p:nvSpPr>
        <p:spPr>
          <a:xfrm>
            <a:off x="8983681" y="5104321"/>
            <a:ext cx="1371600" cy="50033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Container Runtime</a:t>
            </a:r>
          </a:p>
        </p:txBody>
      </p:sp>
      <p:sp>
        <p:nvSpPr>
          <p:cNvPr id="37" name="Rectangle: Rounded Corners 36">
            <a:extLst>
              <a:ext uri="{FF2B5EF4-FFF2-40B4-BE49-F238E27FC236}">
                <a16:creationId xmlns:a16="http://schemas.microsoft.com/office/drawing/2014/main" id="{E3986D09-97E7-47AD-81D2-A62A8880BECE}"/>
              </a:ext>
            </a:extLst>
          </p:cNvPr>
          <p:cNvSpPr/>
          <p:nvPr/>
        </p:nvSpPr>
        <p:spPr>
          <a:xfrm>
            <a:off x="8708831" y="5894470"/>
            <a:ext cx="1938066" cy="500333"/>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Docker Container</a:t>
            </a:r>
          </a:p>
        </p:txBody>
      </p:sp>
      <p:cxnSp>
        <p:nvCxnSpPr>
          <p:cNvPr id="39" name="Straight Connector 38">
            <a:extLst>
              <a:ext uri="{FF2B5EF4-FFF2-40B4-BE49-F238E27FC236}">
                <a16:creationId xmlns:a16="http://schemas.microsoft.com/office/drawing/2014/main" id="{2E214F87-7614-46B4-9F7C-E5F600A7DD3C}"/>
              </a:ext>
            </a:extLst>
          </p:cNvPr>
          <p:cNvCxnSpPr/>
          <p:nvPr/>
        </p:nvCxnSpPr>
        <p:spPr>
          <a:xfrm>
            <a:off x="1242206" y="4118793"/>
            <a:ext cx="938554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Connector: Elbow 40">
            <a:extLst>
              <a:ext uri="{FF2B5EF4-FFF2-40B4-BE49-F238E27FC236}">
                <a16:creationId xmlns:a16="http://schemas.microsoft.com/office/drawing/2014/main" id="{A1C5A7A5-41F4-4E44-B2A7-F56F912CDB29}"/>
              </a:ext>
            </a:extLst>
          </p:cNvPr>
          <p:cNvCxnSpPr>
            <a:stCxn id="30" idx="2"/>
            <a:endCxn id="33" idx="0"/>
          </p:cNvCxnSpPr>
          <p:nvPr/>
        </p:nvCxnSpPr>
        <p:spPr>
          <a:xfrm rot="5400000">
            <a:off x="7035741" y="4125413"/>
            <a:ext cx="302983" cy="1654833"/>
          </a:xfrm>
          <a:prstGeom prst="bentConnector3">
            <a:avLst/>
          </a:prstGeom>
        </p:spPr>
        <p:style>
          <a:lnRef idx="3">
            <a:schemeClr val="accent4"/>
          </a:lnRef>
          <a:fillRef idx="0">
            <a:schemeClr val="accent4"/>
          </a:fillRef>
          <a:effectRef idx="2">
            <a:schemeClr val="accent4"/>
          </a:effectRef>
          <a:fontRef idx="minor">
            <a:schemeClr val="tx1"/>
          </a:fontRef>
        </p:style>
      </p:cxnSp>
      <p:cxnSp>
        <p:nvCxnSpPr>
          <p:cNvPr id="42" name="Connector: Elbow 41">
            <a:extLst>
              <a:ext uri="{FF2B5EF4-FFF2-40B4-BE49-F238E27FC236}">
                <a16:creationId xmlns:a16="http://schemas.microsoft.com/office/drawing/2014/main" id="{471C64CE-1376-4D45-8E44-F58CEB4D686B}"/>
              </a:ext>
            </a:extLst>
          </p:cNvPr>
          <p:cNvCxnSpPr>
            <a:cxnSpLocks/>
            <a:stCxn id="30" idx="2"/>
            <a:endCxn id="34" idx="0"/>
          </p:cNvCxnSpPr>
          <p:nvPr/>
        </p:nvCxnSpPr>
        <p:spPr>
          <a:xfrm rot="16200000" flipH="1">
            <a:off x="7863674" y="4952311"/>
            <a:ext cx="302983" cy="1035"/>
          </a:xfrm>
          <a:prstGeom prst="bentConnector3">
            <a:avLst/>
          </a:prstGeom>
        </p:spPr>
        <p:style>
          <a:lnRef idx="3">
            <a:schemeClr val="accent4"/>
          </a:lnRef>
          <a:fillRef idx="0">
            <a:schemeClr val="accent4"/>
          </a:fillRef>
          <a:effectRef idx="2">
            <a:schemeClr val="accent4"/>
          </a:effectRef>
          <a:fontRef idx="minor">
            <a:schemeClr val="tx1"/>
          </a:fontRef>
        </p:style>
      </p:cxnSp>
      <p:cxnSp>
        <p:nvCxnSpPr>
          <p:cNvPr id="45" name="Connector: Elbow 44">
            <a:extLst>
              <a:ext uri="{FF2B5EF4-FFF2-40B4-BE49-F238E27FC236}">
                <a16:creationId xmlns:a16="http://schemas.microsoft.com/office/drawing/2014/main" id="{F79181E1-E1A9-4ABD-84A7-E634F47A1065}"/>
              </a:ext>
            </a:extLst>
          </p:cNvPr>
          <p:cNvCxnSpPr>
            <a:cxnSpLocks/>
            <a:stCxn id="30" idx="2"/>
            <a:endCxn id="35" idx="0"/>
          </p:cNvCxnSpPr>
          <p:nvPr/>
        </p:nvCxnSpPr>
        <p:spPr>
          <a:xfrm rot="16200000" flipH="1">
            <a:off x="8690573" y="4125412"/>
            <a:ext cx="302983" cy="1654833"/>
          </a:xfrm>
          <a:prstGeom prst="bentConnector3">
            <a:avLst/>
          </a:prstGeom>
        </p:spPr>
        <p:style>
          <a:lnRef idx="3">
            <a:schemeClr val="accent4"/>
          </a:lnRef>
          <a:fillRef idx="0">
            <a:schemeClr val="accent4"/>
          </a:fillRef>
          <a:effectRef idx="2">
            <a:schemeClr val="accent4"/>
          </a:effectRef>
          <a:fontRef idx="minor">
            <a:schemeClr val="tx1"/>
          </a:fontRef>
        </p:style>
      </p:cxnSp>
      <p:cxnSp>
        <p:nvCxnSpPr>
          <p:cNvPr id="48" name="Straight Arrow Connector 47">
            <a:extLst>
              <a:ext uri="{FF2B5EF4-FFF2-40B4-BE49-F238E27FC236}">
                <a16:creationId xmlns:a16="http://schemas.microsoft.com/office/drawing/2014/main" id="{3E96023F-0CCD-49AB-B06C-0F3633FC522C}"/>
              </a:ext>
            </a:extLst>
          </p:cNvPr>
          <p:cNvCxnSpPr>
            <a:cxnSpLocks/>
            <a:stCxn id="35" idx="2"/>
            <a:endCxn id="37" idx="0"/>
          </p:cNvCxnSpPr>
          <p:nvPr/>
        </p:nvCxnSpPr>
        <p:spPr>
          <a:xfrm>
            <a:off x="9669481" y="5604654"/>
            <a:ext cx="8383" cy="28981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6469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up)">
                                      <p:cBhvr>
                                        <p:cTn id="60" dur="500"/>
                                        <p:tgtEl>
                                          <p:spTgt spid="41"/>
                                        </p:tgtEl>
                                      </p:cBhvr>
                                    </p:animEffect>
                                  </p:childTnLst>
                                </p:cTn>
                              </p:par>
                              <p:par>
                                <p:cTn id="61" presetID="22" presetClass="entr" presetSubtype="1"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up)">
                                      <p:cBhvr>
                                        <p:cTn id="63" dur="500"/>
                                        <p:tgtEl>
                                          <p:spTgt spid="42"/>
                                        </p:tgtEl>
                                      </p:cBhvr>
                                    </p:animEffect>
                                  </p:childTnLst>
                                </p:cTn>
                              </p:par>
                              <p:par>
                                <p:cTn id="64" presetID="22" presetClass="entr" presetSubtype="1"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up)">
                                      <p:cBhvr>
                                        <p:cTn id="66" dur="500"/>
                                        <p:tgtEl>
                                          <p:spTgt spid="45"/>
                                        </p:tgtEl>
                                      </p:cBhvr>
                                    </p:animEffec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up)">
                                      <p:cBhvr>
                                        <p:cTn id="80" dur="500"/>
                                        <p:tgtEl>
                                          <p:spTgt spid="48"/>
                                        </p:tgtEl>
                                      </p:cBhvr>
                                    </p:animEffect>
                                  </p:childTnLst>
                                </p:cTn>
                              </p:par>
                            </p:childTnLst>
                          </p:cTn>
                        </p:par>
                        <p:par>
                          <p:cTn id="81" fill="hold">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30" grpId="0" animBg="1"/>
      <p:bldP spid="33" grpId="0" animBg="1"/>
      <p:bldP spid="34" grpId="0" animBg="1"/>
      <p:bldP spid="35"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611" y="753087"/>
            <a:ext cx="10868134" cy="844095"/>
          </a:xfrm>
        </p:spPr>
        <p:txBody>
          <a:bodyPr>
            <a:noAutofit/>
          </a:bodyPr>
          <a:lstStyle/>
          <a:p>
            <a:r>
              <a:rPr lang="en-US" sz="4400" dirty="0">
                <a:latin typeface="Georgia"/>
                <a:ea typeface="ＭＳ Ｐゴシック" charset="0"/>
                <a:cs typeface="Georgia"/>
              </a:rPr>
              <a:t>Approach for This Presentation</a:t>
            </a:r>
            <a:endParaRPr lang="en-US" sz="4400" dirty="0">
              <a:latin typeface="Georgia"/>
              <a:cs typeface="Georgia"/>
            </a:endParaRPr>
          </a:p>
        </p:txBody>
      </p:sp>
      <p:sp>
        <p:nvSpPr>
          <p:cNvPr id="3" name="Text Placeholder 2"/>
          <p:cNvSpPr>
            <a:spLocks noGrp="1"/>
          </p:cNvSpPr>
          <p:nvPr>
            <p:ph type="body" idx="1"/>
          </p:nvPr>
        </p:nvSpPr>
        <p:spPr>
          <a:xfrm>
            <a:off x="730416" y="2383366"/>
            <a:ext cx="9480384" cy="2940801"/>
          </a:xfrm>
        </p:spPr>
        <p:txBody>
          <a:bodyPr>
            <a:noAutofit/>
          </a:bodyPr>
          <a:lstStyle/>
          <a:p>
            <a:pPr>
              <a:spcAft>
                <a:spcPts val="600"/>
              </a:spcAft>
            </a:pPr>
            <a:r>
              <a:rPr lang="en-US" sz="2400" dirty="0"/>
              <a:t>Docker 101</a:t>
            </a:r>
            <a:endParaRPr lang="en-US" sz="1400" dirty="0"/>
          </a:p>
          <a:p>
            <a:pPr lvl="1">
              <a:spcAft>
                <a:spcPts val="600"/>
              </a:spcAft>
            </a:pPr>
            <a:r>
              <a:rPr lang="en-US" sz="1600" dirty="0"/>
              <a:t>Introduction</a:t>
            </a:r>
          </a:p>
          <a:p>
            <a:pPr lvl="1">
              <a:spcAft>
                <a:spcPts val="600"/>
              </a:spcAft>
            </a:pPr>
            <a:r>
              <a:rPr lang="en-US" sz="1600" dirty="0"/>
              <a:t>Use cases</a:t>
            </a:r>
          </a:p>
          <a:p>
            <a:pPr lvl="1">
              <a:spcAft>
                <a:spcPts val="600"/>
              </a:spcAft>
            </a:pPr>
            <a:r>
              <a:rPr lang="en-US" sz="1600" dirty="0"/>
              <a:t>Architecture</a:t>
            </a:r>
          </a:p>
          <a:p>
            <a:pPr>
              <a:spcAft>
                <a:spcPts val="600"/>
              </a:spcAft>
            </a:pPr>
            <a:r>
              <a:rPr lang="en-US" sz="2400" dirty="0"/>
              <a:t>Kubernetes 101</a:t>
            </a:r>
          </a:p>
          <a:p>
            <a:pPr lvl="1">
              <a:spcAft>
                <a:spcPts val="600"/>
              </a:spcAft>
            </a:pPr>
            <a:r>
              <a:rPr lang="en-US" sz="1600" dirty="0"/>
              <a:t>Introduction</a:t>
            </a:r>
          </a:p>
          <a:p>
            <a:pPr lvl="1">
              <a:spcAft>
                <a:spcPts val="600"/>
              </a:spcAft>
            </a:pPr>
            <a:r>
              <a:rPr lang="en-US" sz="1600" dirty="0"/>
              <a:t>Architecture</a:t>
            </a:r>
          </a:p>
          <a:p>
            <a:pPr lvl="1">
              <a:spcAft>
                <a:spcPts val="600"/>
              </a:spcAft>
            </a:pPr>
            <a:r>
              <a:rPr lang="en-US" sz="1600" dirty="0"/>
              <a:t>Concepts</a:t>
            </a:r>
          </a:p>
          <a:p>
            <a:pPr>
              <a:spcAft>
                <a:spcPts val="600"/>
              </a:spcAft>
            </a:pPr>
            <a:r>
              <a:rPr lang="en-US" sz="2400" dirty="0"/>
              <a:t>Q&amp;A</a:t>
            </a:r>
          </a:p>
          <a:p>
            <a:pPr>
              <a:spcAft>
                <a:spcPts val="600"/>
              </a:spcAft>
            </a:pPr>
            <a:endParaRPr lang="en-US" sz="2400" dirty="0"/>
          </a:p>
        </p:txBody>
      </p:sp>
      <p:sp>
        <p:nvSpPr>
          <p:cNvPr id="19" name="Footer Placeholder 1">
            <a:extLst>
              <a:ext uri="{FF2B5EF4-FFF2-40B4-BE49-F238E27FC236}">
                <a16:creationId xmlns:a16="http://schemas.microsoft.com/office/drawing/2014/main" id="{B140116C-E169-5B44-8789-8E951DC605B0}"/>
              </a:ext>
            </a:extLst>
          </p:cNvPr>
          <p:cNvSpPr>
            <a:spLocks noGrp="1"/>
          </p:cNvSpPr>
          <p:nvPr>
            <p:ph type="ftr" sz="quarter" idx="4294967295"/>
          </p:nvPr>
        </p:nvSpPr>
        <p:spPr>
          <a:xfrm>
            <a:off x="1022466" y="6514987"/>
            <a:ext cx="7703621" cy="365125"/>
          </a:xfrm>
          <a:prstGeom prst="rect">
            <a:avLst/>
          </a:prstGeom>
        </p:spPr>
        <p:txBody>
          <a:bodyPr/>
          <a:lstStyle/>
          <a:p>
            <a:r>
              <a:rPr lang="en-US" sz="700" dirty="0"/>
              <a:t>Copyright © 2019 Oracle and/or its affiliates.</a:t>
            </a:r>
          </a:p>
        </p:txBody>
      </p:sp>
    </p:spTree>
    <p:extLst>
      <p:ext uri="{BB962C8B-B14F-4D97-AF65-F5344CB8AC3E}">
        <p14:creationId xmlns:p14="http://schemas.microsoft.com/office/powerpoint/2010/main" val="356754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45F9C7-D64B-F945-BAA9-35BB9E11AD38}"/>
              </a:ext>
            </a:extLst>
          </p:cNvPr>
          <p:cNvSpPr>
            <a:spLocks noGrp="1"/>
          </p:cNvSpPr>
          <p:nvPr>
            <p:ph type="ftr" sz="quarter" idx="3"/>
          </p:nvPr>
        </p:nvSpPr>
        <p:spPr>
          <a:xfrm>
            <a:off x="1050573"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401737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BF6C285-9602-9744-B317-406F7AE1F793}"/>
              </a:ext>
            </a:extLst>
          </p:cNvPr>
          <p:cNvSpPr>
            <a:spLocks noGrp="1"/>
          </p:cNvSpPr>
          <p:nvPr>
            <p:ph type="title"/>
          </p:nvPr>
        </p:nvSpPr>
        <p:spPr/>
        <p:txBody>
          <a:bodyPr>
            <a:normAutofit/>
          </a:bodyPr>
          <a:lstStyle/>
          <a:p>
            <a:r>
              <a:rPr lang="en-US" sz="4400" dirty="0">
                <a:latin typeface="Georgia" panose="02040502050405020303" pitchFamily="18" charset="0"/>
              </a:rPr>
              <a:t>Thank You</a:t>
            </a:r>
          </a:p>
        </p:txBody>
      </p:sp>
      <p:sp>
        <p:nvSpPr>
          <p:cNvPr id="4" name="Text Placeholder 3">
            <a:extLst>
              <a:ext uri="{FF2B5EF4-FFF2-40B4-BE49-F238E27FC236}">
                <a16:creationId xmlns:a16="http://schemas.microsoft.com/office/drawing/2014/main" id="{55DE3ADF-B9D8-419A-A500-1D75D78B16D4}"/>
              </a:ext>
            </a:extLst>
          </p:cNvPr>
          <p:cNvSpPr>
            <a:spLocks noGrp="1"/>
          </p:cNvSpPr>
          <p:nvPr>
            <p:ph type="body" idx="1"/>
          </p:nvPr>
        </p:nvSpPr>
        <p:spPr/>
        <p:txBody>
          <a:bodyPr>
            <a:normAutofit/>
          </a:bodyPr>
          <a:lstStyle/>
          <a:p>
            <a:r>
              <a:rPr lang="en-US" sz="4400" b="1" dirty="0">
                <a:solidFill>
                  <a:schemeClr val="accent1"/>
                </a:solidFill>
              </a:rPr>
              <a:t>Questions?</a:t>
            </a:r>
          </a:p>
        </p:txBody>
      </p:sp>
      <p:sp>
        <p:nvSpPr>
          <p:cNvPr id="3" name="Picture Placeholder 2">
            <a:extLst>
              <a:ext uri="{FF2B5EF4-FFF2-40B4-BE49-F238E27FC236}">
                <a16:creationId xmlns:a16="http://schemas.microsoft.com/office/drawing/2014/main" id="{D51914C8-DF44-BE4A-8545-D119D6643B61}"/>
              </a:ext>
            </a:extLst>
          </p:cNvPr>
          <p:cNvSpPr>
            <a:spLocks noGrp="1"/>
          </p:cNvSpPr>
          <p:nvPr>
            <p:ph type="pic" sz="quarter" idx="10"/>
          </p:nvPr>
        </p:nvSpPr>
        <p:spPr/>
      </p:sp>
      <p:sp>
        <p:nvSpPr>
          <p:cNvPr id="2" name="Footer Placeholder 1">
            <a:extLst>
              <a:ext uri="{FF2B5EF4-FFF2-40B4-BE49-F238E27FC236}">
                <a16:creationId xmlns:a16="http://schemas.microsoft.com/office/drawing/2014/main" id="{B140116C-E169-5B44-8789-8E951DC605B0}"/>
              </a:ext>
            </a:extLst>
          </p:cNvPr>
          <p:cNvSpPr>
            <a:spLocks noGrp="1"/>
          </p:cNvSpPr>
          <p:nvPr>
            <p:ph type="ftr" sz="quarter" idx="3"/>
          </p:nvPr>
        </p:nvSpPr>
        <p:spPr/>
        <p:txBody>
          <a:bodyPr/>
          <a:lstStyle/>
          <a:p>
            <a:r>
              <a:rPr lang="en-US" sz="700" dirty="0"/>
              <a:t>Copyright © 2019 Oracle and/or its affiliates.</a:t>
            </a:r>
          </a:p>
        </p:txBody>
      </p:sp>
    </p:spTree>
    <p:extLst>
      <p:ext uri="{BB962C8B-B14F-4D97-AF65-F5344CB8AC3E}">
        <p14:creationId xmlns:p14="http://schemas.microsoft.com/office/powerpoint/2010/main" val="230111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611" y="753087"/>
            <a:ext cx="10868134" cy="844095"/>
          </a:xfrm>
        </p:spPr>
        <p:txBody>
          <a:bodyPr>
            <a:noAutofit/>
          </a:bodyPr>
          <a:lstStyle/>
          <a:p>
            <a:r>
              <a:rPr lang="en-US" sz="4400" dirty="0">
                <a:latin typeface="Georgia"/>
                <a:ea typeface="ＭＳ Ｐゴシック" charset="0"/>
                <a:cs typeface="Georgia"/>
              </a:rPr>
              <a:t>Approach for This Presentation</a:t>
            </a:r>
            <a:endParaRPr lang="en-US" sz="4400" dirty="0">
              <a:latin typeface="Georgia"/>
              <a:cs typeface="Georgia"/>
            </a:endParaRPr>
          </a:p>
        </p:txBody>
      </p:sp>
      <p:sp>
        <p:nvSpPr>
          <p:cNvPr id="3" name="Text Placeholder 2"/>
          <p:cNvSpPr>
            <a:spLocks noGrp="1"/>
          </p:cNvSpPr>
          <p:nvPr>
            <p:ph type="body" idx="1"/>
          </p:nvPr>
        </p:nvSpPr>
        <p:spPr>
          <a:xfrm>
            <a:off x="730416" y="2383366"/>
            <a:ext cx="9480384" cy="2940801"/>
          </a:xfrm>
        </p:spPr>
        <p:txBody>
          <a:bodyPr>
            <a:noAutofit/>
          </a:bodyPr>
          <a:lstStyle/>
          <a:p>
            <a:pPr>
              <a:spcAft>
                <a:spcPts val="600"/>
              </a:spcAft>
            </a:pPr>
            <a:r>
              <a:rPr lang="en-US" sz="2400" dirty="0">
                <a:ln w="0"/>
                <a:solidFill>
                  <a:schemeClr val="accent1"/>
                </a:solidFill>
                <a:effectLst>
                  <a:outerShdw blurRad="38100" dist="25400" dir="5400000" algn="ctr" rotWithShape="0">
                    <a:srgbClr val="6E747A">
                      <a:alpha val="43000"/>
                    </a:srgbClr>
                  </a:outerShdw>
                </a:effectLst>
              </a:rPr>
              <a:t>Docker 101</a:t>
            </a:r>
          </a:p>
          <a:p>
            <a:pPr lvl="1">
              <a:spcAft>
                <a:spcPts val="600"/>
              </a:spcAft>
            </a:pPr>
            <a:r>
              <a:rPr lang="en-US" sz="1600" dirty="0">
                <a:ln w="0"/>
                <a:solidFill>
                  <a:schemeClr val="accent1"/>
                </a:solidFill>
                <a:effectLst>
                  <a:outerShdw blurRad="38100" dist="25400" dir="5400000" algn="ctr" rotWithShape="0">
                    <a:srgbClr val="6E747A">
                      <a:alpha val="43000"/>
                    </a:srgbClr>
                  </a:outerShdw>
                </a:effectLst>
              </a:rPr>
              <a:t>Introduction</a:t>
            </a:r>
          </a:p>
          <a:p>
            <a:pPr lvl="1">
              <a:spcAft>
                <a:spcPts val="600"/>
              </a:spcAft>
            </a:pPr>
            <a:r>
              <a:rPr lang="en-US" sz="1600" dirty="0">
                <a:ln w="0"/>
                <a:solidFill>
                  <a:schemeClr val="accent1"/>
                </a:solidFill>
                <a:effectLst>
                  <a:outerShdw blurRad="38100" dist="25400" dir="5400000" algn="ctr" rotWithShape="0">
                    <a:srgbClr val="6E747A">
                      <a:alpha val="43000"/>
                    </a:srgbClr>
                  </a:outerShdw>
                </a:effectLst>
              </a:rPr>
              <a:t>Use cases</a:t>
            </a:r>
          </a:p>
          <a:p>
            <a:pPr lvl="1">
              <a:spcAft>
                <a:spcPts val="600"/>
              </a:spcAft>
            </a:pPr>
            <a:r>
              <a:rPr lang="en-US" sz="1600" dirty="0">
                <a:ln w="0"/>
                <a:solidFill>
                  <a:schemeClr val="accent1"/>
                </a:solidFill>
                <a:effectLst>
                  <a:outerShdw blurRad="38100" dist="25400" dir="5400000" algn="ctr" rotWithShape="0">
                    <a:srgbClr val="6E747A">
                      <a:alpha val="43000"/>
                    </a:srgbClr>
                  </a:outerShdw>
                </a:effectLst>
              </a:rPr>
              <a:t>Architecture</a:t>
            </a:r>
          </a:p>
          <a:p>
            <a:pPr>
              <a:spcAft>
                <a:spcPts val="600"/>
              </a:spcAft>
            </a:pPr>
            <a:r>
              <a:rPr lang="en-US" sz="2400" dirty="0"/>
              <a:t>Kubernetes 101</a:t>
            </a:r>
          </a:p>
          <a:p>
            <a:pPr lvl="1">
              <a:spcAft>
                <a:spcPts val="600"/>
              </a:spcAft>
            </a:pPr>
            <a:r>
              <a:rPr lang="en-US" sz="1600" dirty="0"/>
              <a:t>Introduction</a:t>
            </a:r>
          </a:p>
          <a:p>
            <a:pPr lvl="1">
              <a:spcAft>
                <a:spcPts val="600"/>
              </a:spcAft>
            </a:pPr>
            <a:r>
              <a:rPr lang="en-US" sz="1600" dirty="0"/>
              <a:t>Architecture</a:t>
            </a:r>
          </a:p>
          <a:p>
            <a:pPr lvl="1">
              <a:spcAft>
                <a:spcPts val="600"/>
              </a:spcAft>
            </a:pPr>
            <a:r>
              <a:rPr lang="en-US" sz="1600" dirty="0"/>
              <a:t>Concepts</a:t>
            </a:r>
          </a:p>
          <a:p>
            <a:pPr>
              <a:spcAft>
                <a:spcPts val="600"/>
              </a:spcAft>
            </a:pPr>
            <a:r>
              <a:rPr lang="en-US" sz="2400" dirty="0"/>
              <a:t>Q&amp;A</a:t>
            </a:r>
          </a:p>
          <a:p>
            <a:pPr>
              <a:spcAft>
                <a:spcPts val="600"/>
              </a:spcAft>
            </a:pPr>
            <a:endParaRPr lang="en-US" sz="2400" dirty="0"/>
          </a:p>
        </p:txBody>
      </p:sp>
      <p:sp>
        <p:nvSpPr>
          <p:cNvPr id="19" name="Footer Placeholder 1">
            <a:extLst>
              <a:ext uri="{FF2B5EF4-FFF2-40B4-BE49-F238E27FC236}">
                <a16:creationId xmlns:a16="http://schemas.microsoft.com/office/drawing/2014/main" id="{B140116C-E169-5B44-8789-8E951DC605B0}"/>
              </a:ext>
            </a:extLst>
          </p:cNvPr>
          <p:cNvSpPr>
            <a:spLocks noGrp="1"/>
          </p:cNvSpPr>
          <p:nvPr>
            <p:ph type="ftr" sz="quarter" idx="4294967295"/>
          </p:nvPr>
        </p:nvSpPr>
        <p:spPr>
          <a:xfrm>
            <a:off x="1022466" y="6514987"/>
            <a:ext cx="7703621" cy="365125"/>
          </a:xfrm>
          <a:prstGeom prst="rect">
            <a:avLst/>
          </a:prstGeom>
        </p:spPr>
        <p:txBody>
          <a:bodyPr/>
          <a:lstStyle/>
          <a:p>
            <a:r>
              <a:rPr lang="en-US" sz="700" dirty="0"/>
              <a:t>Copyright © 2019 Oracle and/or its affiliates.</a:t>
            </a:r>
          </a:p>
        </p:txBody>
      </p:sp>
    </p:spTree>
    <p:extLst>
      <p:ext uri="{BB962C8B-B14F-4D97-AF65-F5344CB8AC3E}">
        <p14:creationId xmlns:p14="http://schemas.microsoft.com/office/powerpoint/2010/main" val="104171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75000"/>
              </a:schemeClr>
            </a:gs>
            <a:gs pos="37000">
              <a:schemeClr val="bg2">
                <a:lumMod val="60000"/>
                <a:lumOff val="40000"/>
              </a:schemeClr>
            </a:gs>
            <a:gs pos="55000">
              <a:schemeClr val="tx1"/>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F154DA-9E54-4087-B5D1-3E3BBF324F9C}"/>
              </a:ext>
            </a:extLst>
          </p:cNvPr>
          <p:cNvSpPr>
            <a:spLocks noGrp="1"/>
          </p:cNvSpPr>
          <p:nvPr>
            <p:ph type="ftr" sz="quarter" idx="14"/>
          </p:nvPr>
        </p:nvSpPr>
        <p:spPr/>
        <p:txBody>
          <a:bodyPr vert="horz" lIns="91440" tIns="45720" rIns="91440" bIns="45720" rtlCol="0" anchor="ctr">
            <a:normAutofit fontScale="62500" lnSpcReduction="20000"/>
          </a:bodyPr>
          <a:lstStyle/>
          <a:p>
            <a:pPr>
              <a:spcAft>
                <a:spcPts val="600"/>
              </a:spcAft>
            </a:pPr>
            <a:r>
              <a:rPr lang="en-US" sz="1100" kern="1200">
                <a:solidFill>
                  <a:schemeClr val="bg1">
                    <a:alpha val="80000"/>
                  </a:schemeClr>
                </a:solidFill>
                <a:latin typeface="+mn-lt"/>
                <a:ea typeface="+mn-ea"/>
                <a:cs typeface="+mn-cs"/>
              </a:rPr>
              <a:t>Copyright © 2019 Oracle and/or its affiliates.</a:t>
            </a:r>
          </a:p>
        </p:txBody>
      </p:sp>
      <p:sp>
        <p:nvSpPr>
          <p:cNvPr id="31" name="Title 30">
            <a:extLst>
              <a:ext uri="{FF2B5EF4-FFF2-40B4-BE49-F238E27FC236}">
                <a16:creationId xmlns:a16="http://schemas.microsoft.com/office/drawing/2014/main" id="{65C89D99-842C-A74F-BC88-1150E2C8586E}"/>
              </a:ext>
            </a:extLst>
          </p:cNvPr>
          <p:cNvSpPr>
            <a:spLocks noGrp="1"/>
          </p:cNvSpPr>
          <p:nvPr>
            <p:ph type="title"/>
          </p:nvPr>
        </p:nvSpPr>
        <p:spPr/>
        <p:txBody>
          <a:bodyPr/>
          <a:lstStyle/>
          <a:p>
            <a:r>
              <a:rPr lang="en-US" dirty="0"/>
              <a:t>Introduction</a:t>
            </a:r>
          </a:p>
        </p:txBody>
      </p:sp>
      <p:sp>
        <p:nvSpPr>
          <p:cNvPr id="36" name="Text Placeholder 35">
            <a:extLst>
              <a:ext uri="{FF2B5EF4-FFF2-40B4-BE49-F238E27FC236}">
                <a16:creationId xmlns:a16="http://schemas.microsoft.com/office/drawing/2014/main" id="{BB075BBD-2753-2645-AD28-2E99FD2AB042}"/>
              </a:ext>
            </a:extLst>
          </p:cNvPr>
          <p:cNvSpPr>
            <a:spLocks noGrp="1"/>
          </p:cNvSpPr>
          <p:nvPr>
            <p:ph type="body" sz="quarter" idx="15"/>
          </p:nvPr>
        </p:nvSpPr>
        <p:spPr/>
        <p:txBody>
          <a:bodyPr/>
          <a:lstStyle/>
          <a:p>
            <a:r>
              <a:rPr lang="en-US" dirty="0"/>
              <a:t>Evolution of Computing</a:t>
            </a:r>
          </a:p>
        </p:txBody>
      </p:sp>
      <p:sp>
        <p:nvSpPr>
          <p:cNvPr id="37" name="Text Placeholder 36">
            <a:extLst>
              <a:ext uri="{FF2B5EF4-FFF2-40B4-BE49-F238E27FC236}">
                <a16:creationId xmlns:a16="http://schemas.microsoft.com/office/drawing/2014/main" id="{132F06E1-0D99-C94E-8979-96E6484EDB77}"/>
              </a:ext>
            </a:extLst>
          </p:cNvPr>
          <p:cNvSpPr>
            <a:spLocks noGrp="1"/>
          </p:cNvSpPr>
          <p:nvPr>
            <p:ph type="body" sz="quarter" idx="16"/>
          </p:nvPr>
        </p:nvSpPr>
        <p:spPr>
          <a:xfrm>
            <a:off x="531956" y="2306517"/>
            <a:ext cx="5564043" cy="3752128"/>
          </a:xfrm>
        </p:spPr>
        <p:txBody>
          <a:bodyPr>
            <a:normAutofit/>
          </a:bodyPr>
          <a:lstStyle/>
          <a:p>
            <a:r>
              <a:rPr lang="en-US" sz="2000" b="1" dirty="0">
                <a:solidFill>
                  <a:schemeClr val="tx1"/>
                </a:solidFill>
              </a:rPr>
              <a:t>Development Process</a:t>
            </a:r>
          </a:p>
          <a:p>
            <a:r>
              <a:rPr lang="en-US" sz="2000" b="1" dirty="0">
                <a:solidFill>
                  <a:schemeClr val="tx1"/>
                </a:solidFill>
              </a:rPr>
              <a:t>   </a:t>
            </a:r>
            <a:r>
              <a:rPr lang="en-US" sz="2000" b="1" dirty="0">
                <a:solidFill>
                  <a:schemeClr val="accent5">
                    <a:lumMod val="40000"/>
                    <a:lumOff val="60000"/>
                  </a:schemeClr>
                </a:solidFill>
              </a:rPr>
              <a:t>Waterfall ➔ Agile ➔ DevOps</a:t>
            </a:r>
          </a:p>
          <a:p>
            <a:r>
              <a:rPr lang="en-US" sz="2000" b="1" dirty="0">
                <a:solidFill>
                  <a:schemeClr val="tx1"/>
                </a:solidFill>
              </a:rPr>
              <a:t>Application Architecture</a:t>
            </a:r>
          </a:p>
          <a:p>
            <a:r>
              <a:rPr lang="en-US" sz="2000" b="1" dirty="0">
                <a:solidFill>
                  <a:schemeClr val="tx1"/>
                </a:solidFill>
              </a:rPr>
              <a:t>   </a:t>
            </a:r>
            <a:r>
              <a:rPr lang="en-US" sz="2000" b="1" dirty="0">
                <a:solidFill>
                  <a:schemeClr val="accent5">
                    <a:lumMod val="40000"/>
                    <a:lumOff val="60000"/>
                  </a:schemeClr>
                </a:solidFill>
              </a:rPr>
              <a:t>Monolithic ➔ N-tier ➔ Microservices</a:t>
            </a:r>
          </a:p>
          <a:p>
            <a:r>
              <a:rPr lang="en-US" sz="2000" b="1" dirty="0">
                <a:solidFill>
                  <a:schemeClr val="tx1"/>
                </a:solidFill>
              </a:rPr>
              <a:t>Deployment and Packaging</a:t>
            </a:r>
          </a:p>
          <a:p>
            <a:r>
              <a:rPr lang="en-US" sz="2000" b="1" dirty="0">
                <a:solidFill>
                  <a:schemeClr val="tx1"/>
                </a:solidFill>
              </a:rPr>
              <a:t>   </a:t>
            </a:r>
            <a:r>
              <a:rPr lang="en-US" sz="2000" b="1" dirty="0">
                <a:solidFill>
                  <a:schemeClr val="accent5">
                    <a:lumMod val="40000"/>
                    <a:lumOff val="60000"/>
                  </a:schemeClr>
                </a:solidFill>
              </a:rPr>
              <a:t>Physical Server ➔ Virtual Server ➔ Container</a:t>
            </a:r>
          </a:p>
          <a:p>
            <a:r>
              <a:rPr lang="en-US" sz="2000" b="1" dirty="0">
                <a:solidFill>
                  <a:schemeClr val="tx1"/>
                </a:solidFill>
              </a:rPr>
              <a:t>Application Infrastructure</a:t>
            </a:r>
          </a:p>
          <a:p>
            <a:r>
              <a:rPr lang="en-US" sz="2000" b="1" dirty="0">
                <a:solidFill>
                  <a:schemeClr val="tx1"/>
                </a:solidFill>
              </a:rPr>
              <a:t>   </a:t>
            </a:r>
            <a:r>
              <a:rPr lang="en-US" sz="2000" b="1" dirty="0">
                <a:solidFill>
                  <a:schemeClr val="accent5">
                    <a:lumMod val="40000"/>
                    <a:lumOff val="60000"/>
                  </a:schemeClr>
                </a:solidFill>
              </a:rPr>
              <a:t>Datacenter ➔ Host Environment ➔ Cloud</a:t>
            </a:r>
          </a:p>
        </p:txBody>
      </p:sp>
      <p:pic>
        <p:nvPicPr>
          <p:cNvPr id="1026" name="Picture 2" descr="Related image">
            <a:extLst>
              <a:ext uri="{FF2B5EF4-FFF2-40B4-BE49-F238E27FC236}">
                <a16:creationId xmlns:a16="http://schemas.microsoft.com/office/drawing/2014/main" id="{4D8AA064-D512-4E93-A3EB-7D68F0B91B6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466591" y="489738"/>
            <a:ext cx="2988124" cy="181677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C144580F-FE08-4E4C-A14C-708542A1AB6F}"/>
              </a:ext>
            </a:extLst>
          </p:cNvPr>
          <p:cNvSpPr txBox="1"/>
          <p:nvPr/>
        </p:nvSpPr>
        <p:spPr>
          <a:xfrm>
            <a:off x="7253416" y="556054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7999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 calcmode="lin" valueType="num">
                                      <p:cBhvr additive="base">
                                        <p:cTn id="7"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anim calcmode="lin" valueType="num">
                                      <p:cBhvr additive="base">
                                        <p:cTn id="11"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 calcmode="lin" valueType="num">
                                      <p:cBhvr additive="base">
                                        <p:cTn id="17" dur="500" fill="hold"/>
                                        <p:tgtEl>
                                          <p:spTgt spid="3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7">
                                            <p:txEl>
                                              <p:pRg st="3" end="3"/>
                                            </p:txEl>
                                          </p:spTgt>
                                        </p:tgtEl>
                                        <p:attrNameLst>
                                          <p:attrName>style.visibility</p:attrName>
                                        </p:attrNameLst>
                                      </p:cBhvr>
                                      <p:to>
                                        <p:strVal val="visible"/>
                                      </p:to>
                                    </p:set>
                                    <p:anim calcmode="lin" valueType="num">
                                      <p:cBhvr additive="base">
                                        <p:cTn id="21" dur="500" fill="hold"/>
                                        <p:tgtEl>
                                          <p:spTgt spid="3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 calcmode="lin" valueType="num">
                                      <p:cBhvr additive="base">
                                        <p:cTn id="27" dur="500" fill="hold"/>
                                        <p:tgtEl>
                                          <p:spTgt spid="3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7">
                                            <p:txEl>
                                              <p:pRg st="5" end="5"/>
                                            </p:txEl>
                                          </p:spTgt>
                                        </p:tgtEl>
                                        <p:attrNameLst>
                                          <p:attrName>style.visibility</p:attrName>
                                        </p:attrNameLst>
                                      </p:cBhvr>
                                      <p:to>
                                        <p:strVal val="visible"/>
                                      </p:to>
                                    </p:set>
                                    <p:anim calcmode="lin" valueType="num">
                                      <p:cBhvr additive="base">
                                        <p:cTn id="31" dur="500" fill="hold"/>
                                        <p:tgtEl>
                                          <p:spTgt spid="3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
                                            <p:txEl>
                                              <p:pRg st="6" end="6"/>
                                            </p:txEl>
                                          </p:spTgt>
                                        </p:tgtEl>
                                        <p:attrNameLst>
                                          <p:attrName>style.visibility</p:attrName>
                                        </p:attrNameLst>
                                      </p:cBhvr>
                                      <p:to>
                                        <p:strVal val="visible"/>
                                      </p:to>
                                    </p:set>
                                    <p:anim calcmode="lin" valueType="num">
                                      <p:cBhvr additive="base">
                                        <p:cTn id="37" dur="500" fill="hold"/>
                                        <p:tgtEl>
                                          <p:spTgt spid="3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7">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7">
                                            <p:txEl>
                                              <p:pRg st="7" end="7"/>
                                            </p:txEl>
                                          </p:spTgt>
                                        </p:tgtEl>
                                        <p:attrNameLst>
                                          <p:attrName>style.visibility</p:attrName>
                                        </p:attrNameLst>
                                      </p:cBhvr>
                                      <p:to>
                                        <p:strVal val="visible"/>
                                      </p:to>
                                    </p:set>
                                    <p:anim calcmode="lin" valueType="num">
                                      <p:cBhvr additive="base">
                                        <p:cTn id="41" dur="500" fill="hold"/>
                                        <p:tgtEl>
                                          <p:spTgt spid="3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D741-AFCE-4DC2-9A6F-B07D3EDDB2B2}"/>
              </a:ext>
            </a:extLst>
          </p:cNvPr>
          <p:cNvSpPr>
            <a:spLocks noGrp="1"/>
          </p:cNvSpPr>
          <p:nvPr>
            <p:ph type="title"/>
          </p:nvPr>
        </p:nvSpPr>
        <p:spPr/>
        <p:txBody>
          <a:bodyPr/>
          <a:lstStyle/>
          <a:p>
            <a:r>
              <a:rPr lang="en-US" dirty="0"/>
              <a:t>History of Containers</a:t>
            </a:r>
          </a:p>
        </p:txBody>
      </p:sp>
      <p:sp>
        <p:nvSpPr>
          <p:cNvPr id="3" name="Content Placeholder 2">
            <a:extLst>
              <a:ext uri="{FF2B5EF4-FFF2-40B4-BE49-F238E27FC236}">
                <a16:creationId xmlns:a16="http://schemas.microsoft.com/office/drawing/2014/main" id="{45EB6E51-7C72-8741-BDC9-2DAB9E51A7D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4F826D2-0415-41DE-9DBA-B05503149EBE}"/>
              </a:ext>
            </a:extLst>
          </p:cNvPr>
          <p:cNvSpPr>
            <a:spLocks noGrp="1"/>
          </p:cNvSpPr>
          <p:nvPr>
            <p:ph type="ftr" sz="quarter" idx="11"/>
          </p:nvPr>
        </p:nvSpPr>
        <p:spPr/>
        <p:txBody>
          <a:bodyPr/>
          <a:lstStyle/>
          <a:p>
            <a:r>
              <a:rPr lang="en-US" sz="800"/>
              <a:t>Copyright © 2019 Oracle and/or its affiliates.</a:t>
            </a:r>
            <a:endParaRPr lang="en-US" sz="800" dirty="0"/>
          </a:p>
        </p:txBody>
      </p:sp>
      <p:grpSp>
        <p:nvGrpSpPr>
          <p:cNvPr id="33" name="Group 32">
            <a:extLst>
              <a:ext uri="{FF2B5EF4-FFF2-40B4-BE49-F238E27FC236}">
                <a16:creationId xmlns:a16="http://schemas.microsoft.com/office/drawing/2014/main" id="{D5E42C40-D9FF-49AC-B79F-9F1C7CDA6E2C}"/>
              </a:ext>
            </a:extLst>
          </p:cNvPr>
          <p:cNvGrpSpPr/>
          <p:nvPr/>
        </p:nvGrpSpPr>
        <p:grpSpPr>
          <a:xfrm>
            <a:off x="757653" y="3063874"/>
            <a:ext cx="1223437" cy="1199062"/>
            <a:chOff x="757653" y="3063874"/>
            <a:chExt cx="1223437" cy="1199062"/>
          </a:xfrm>
        </p:grpSpPr>
        <p:sp>
          <p:nvSpPr>
            <p:cNvPr id="16" name="Arrow: Chevron 15">
              <a:extLst>
                <a:ext uri="{FF2B5EF4-FFF2-40B4-BE49-F238E27FC236}">
                  <a16:creationId xmlns:a16="http://schemas.microsoft.com/office/drawing/2014/main" id="{68DC7C6C-316B-4065-9A25-CD5A649958A1}"/>
                </a:ext>
              </a:extLst>
            </p:cNvPr>
            <p:cNvSpPr/>
            <p:nvPr/>
          </p:nvSpPr>
          <p:spPr>
            <a:xfrm>
              <a:off x="757653" y="3525363"/>
              <a:ext cx="1223437" cy="47224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6E20A57E-B72B-48F4-B0A6-C4FA2EE7116F}"/>
                </a:ext>
              </a:extLst>
            </p:cNvPr>
            <p:cNvSpPr/>
            <p:nvPr/>
          </p:nvSpPr>
          <p:spPr>
            <a:xfrm>
              <a:off x="774110" y="3790690"/>
              <a:ext cx="1033125" cy="472246"/>
            </a:xfrm>
            <a:custGeom>
              <a:avLst/>
              <a:gdLst>
                <a:gd name="connsiteX0" fmla="*/ 0 w 1033125"/>
                <a:gd name="connsiteY0" fmla="*/ 47225 h 472246"/>
                <a:gd name="connsiteX1" fmla="*/ 47225 w 1033125"/>
                <a:gd name="connsiteY1" fmla="*/ 0 h 472246"/>
                <a:gd name="connsiteX2" fmla="*/ 985900 w 1033125"/>
                <a:gd name="connsiteY2" fmla="*/ 0 h 472246"/>
                <a:gd name="connsiteX3" fmla="*/ 1033125 w 1033125"/>
                <a:gd name="connsiteY3" fmla="*/ 47225 h 472246"/>
                <a:gd name="connsiteX4" fmla="*/ 1033125 w 1033125"/>
                <a:gd name="connsiteY4" fmla="*/ 425021 h 472246"/>
                <a:gd name="connsiteX5" fmla="*/ 985900 w 1033125"/>
                <a:gd name="connsiteY5" fmla="*/ 472246 h 472246"/>
                <a:gd name="connsiteX6" fmla="*/ 47225 w 1033125"/>
                <a:gd name="connsiteY6" fmla="*/ 472246 h 472246"/>
                <a:gd name="connsiteX7" fmla="*/ 0 w 1033125"/>
                <a:gd name="connsiteY7" fmla="*/ 425021 h 472246"/>
                <a:gd name="connsiteX8" fmla="*/ 0 w 1033125"/>
                <a:gd name="connsiteY8" fmla="*/ 47225 h 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125" h="472246">
                  <a:moveTo>
                    <a:pt x="0" y="47225"/>
                  </a:moveTo>
                  <a:cubicBezTo>
                    <a:pt x="0" y="21143"/>
                    <a:pt x="21143" y="0"/>
                    <a:pt x="47225" y="0"/>
                  </a:cubicBezTo>
                  <a:lnTo>
                    <a:pt x="985900" y="0"/>
                  </a:lnTo>
                  <a:cubicBezTo>
                    <a:pt x="1011982" y="0"/>
                    <a:pt x="1033125" y="21143"/>
                    <a:pt x="1033125" y="47225"/>
                  </a:cubicBezTo>
                  <a:lnTo>
                    <a:pt x="1033125" y="425021"/>
                  </a:lnTo>
                  <a:cubicBezTo>
                    <a:pt x="1033125" y="451103"/>
                    <a:pt x="1011982" y="472246"/>
                    <a:pt x="985900" y="472246"/>
                  </a:cubicBezTo>
                  <a:lnTo>
                    <a:pt x="47225" y="472246"/>
                  </a:lnTo>
                  <a:cubicBezTo>
                    <a:pt x="21143" y="472246"/>
                    <a:pt x="0" y="451103"/>
                    <a:pt x="0" y="425021"/>
                  </a:cubicBezTo>
                  <a:lnTo>
                    <a:pt x="0" y="4722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52" tIns="84952" rIns="84952" bIns="84952" numCol="1" spcCol="1270" anchor="ctr" anchorCtr="0">
              <a:noAutofit/>
            </a:bodyPr>
            <a:lstStyle/>
            <a:p>
              <a:pPr marL="0" lvl="0" indent="0" algn="ctr" defTabSz="444500">
                <a:lnSpc>
                  <a:spcPct val="90000"/>
                </a:lnSpc>
                <a:spcBef>
                  <a:spcPct val="0"/>
                </a:spcBef>
                <a:spcAft>
                  <a:spcPct val="35000"/>
                </a:spcAft>
                <a:buNone/>
              </a:pPr>
              <a:r>
                <a:rPr lang="en-US" sz="1000" kern="1200" dirty="0"/>
                <a:t>UNIX V7</a:t>
              </a:r>
            </a:p>
          </p:txBody>
        </p:sp>
        <p:pic>
          <p:nvPicPr>
            <p:cNvPr id="3074" name="Picture 2" descr="unix history of containers">
              <a:extLst>
                <a:ext uri="{FF2B5EF4-FFF2-40B4-BE49-F238E27FC236}">
                  <a16:creationId xmlns:a16="http://schemas.microsoft.com/office/drawing/2014/main" id="{4D51C323-573A-4CDF-8545-7CD4C37CA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992" y="3063874"/>
              <a:ext cx="914400" cy="4572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E489D57-9F75-4CDB-AAF9-F706830170A0}"/>
                </a:ext>
              </a:extLst>
            </p:cNvPr>
            <p:cNvSpPr txBox="1"/>
            <p:nvPr/>
          </p:nvSpPr>
          <p:spPr>
            <a:xfrm>
              <a:off x="1083311" y="3518397"/>
              <a:ext cx="615159" cy="276999"/>
            </a:xfrm>
            <a:prstGeom prst="rect">
              <a:avLst/>
            </a:prstGeom>
            <a:noFill/>
          </p:spPr>
          <p:txBody>
            <a:bodyPr wrap="square" rtlCol="0">
              <a:spAutoFit/>
            </a:bodyPr>
            <a:lstStyle/>
            <a:p>
              <a:pPr algn="l"/>
              <a:r>
                <a:rPr lang="en-US" sz="1200" b="1" dirty="0">
                  <a:solidFill>
                    <a:srgbClr val="FFFF00"/>
                  </a:solidFill>
                  <a:latin typeface="Oracle Sans Light" panose="020B0403020204020204" pitchFamily="34" charset="0"/>
                  <a:cs typeface="Oracle Sans Light" panose="020B0403020204020204" pitchFamily="34" charset="0"/>
                </a:rPr>
                <a:t>1979</a:t>
              </a:r>
            </a:p>
          </p:txBody>
        </p:sp>
      </p:grpSp>
      <p:grpSp>
        <p:nvGrpSpPr>
          <p:cNvPr id="34" name="Group 33">
            <a:extLst>
              <a:ext uri="{FF2B5EF4-FFF2-40B4-BE49-F238E27FC236}">
                <a16:creationId xmlns:a16="http://schemas.microsoft.com/office/drawing/2014/main" id="{E05D337A-13EA-4B2D-A19C-886A11CDCEDC}"/>
              </a:ext>
            </a:extLst>
          </p:cNvPr>
          <p:cNvGrpSpPr/>
          <p:nvPr/>
        </p:nvGrpSpPr>
        <p:grpSpPr>
          <a:xfrm>
            <a:off x="2155091" y="3063874"/>
            <a:ext cx="1223437" cy="1199062"/>
            <a:chOff x="2155091" y="3063874"/>
            <a:chExt cx="1223437" cy="1199062"/>
          </a:xfrm>
        </p:grpSpPr>
        <p:sp>
          <p:nvSpPr>
            <p:cNvPr id="18" name="Arrow: Chevron 17">
              <a:extLst>
                <a:ext uri="{FF2B5EF4-FFF2-40B4-BE49-F238E27FC236}">
                  <a16:creationId xmlns:a16="http://schemas.microsoft.com/office/drawing/2014/main" id="{22E83627-33C8-42B2-A625-BB17EBDBCD7E}"/>
                </a:ext>
              </a:extLst>
            </p:cNvPr>
            <p:cNvSpPr/>
            <p:nvPr/>
          </p:nvSpPr>
          <p:spPr>
            <a:xfrm>
              <a:off x="2155091" y="3525363"/>
              <a:ext cx="1223437" cy="47224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6475BD42-B4A4-4EBB-946E-B3B8CA28F44A}"/>
                </a:ext>
              </a:extLst>
            </p:cNvPr>
            <p:cNvSpPr/>
            <p:nvPr/>
          </p:nvSpPr>
          <p:spPr>
            <a:xfrm>
              <a:off x="2171548" y="3790690"/>
              <a:ext cx="1033125" cy="472246"/>
            </a:xfrm>
            <a:custGeom>
              <a:avLst/>
              <a:gdLst>
                <a:gd name="connsiteX0" fmla="*/ 0 w 1033125"/>
                <a:gd name="connsiteY0" fmla="*/ 47225 h 472246"/>
                <a:gd name="connsiteX1" fmla="*/ 47225 w 1033125"/>
                <a:gd name="connsiteY1" fmla="*/ 0 h 472246"/>
                <a:gd name="connsiteX2" fmla="*/ 985900 w 1033125"/>
                <a:gd name="connsiteY2" fmla="*/ 0 h 472246"/>
                <a:gd name="connsiteX3" fmla="*/ 1033125 w 1033125"/>
                <a:gd name="connsiteY3" fmla="*/ 47225 h 472246"/>
                <a:gd name="connsiteX4" fmla="*/ 1033125 w 1033125"/>
                <a:gd name="connsiteY4" fmla="*/ 425021 h 472246"/>
                <a:gd name="connsiteX5" fmla="*/ 985900 w 1033125"/>
                <a:gd name="connsiteY5" fmla="*/ 472246 h 472246"/>
                <a:gd name="connsiteX6" fmla="*/ 47225 w 1033125"/>
                <a:gd name="connsiteY6" fmla="*/ 472246 h 472246"/>
                <a:gd name="connsiteX7" fmla="*/ 0 w 1033125"/>
                <a:gd name="connsiteY7" fmla="*/ 425021 h 472246"/>
                <a:gd name="connsiteX8" fmla="*/ 0 w 1033125"/>
                <a:gd name="connsiteY8" fmla="*/ 47225 h 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125" h="472246">
                  <a:moveTo>
                    <a:pt x="0" y="47225"/>
                  </a:moveTo>
                  <a:cubicBezTo>
                    <a:pt x="0" y="21143"/>
                    <a:pt x="21143" y="0"/>
                    <a:pt x="47225" y="0"/>
                  </a:cubicBezTo>
                  <a:lnTo>
                    <a:pt x="985900" y="0"/>
                  </a:lnTo>
                  <a:cubicBezTo>
                    <a:pt x="1011982" y="0"/>
                    <a:pt x="1033125" y="21143"/>
                    <a:pt x="1033125" y="47225"/>
                  </a:cubicBezTo>
                  <a:lnTo>
                    <a:pt x="1033125" y="425021"/>
                  </a:lnTo>
                  <a:cubicBezTo>
                    <a:pt x="1033125" y="451103"/>
                    <a:pt x="1011982" y="472246"/>
                    <a:pt x="985900" y="472246"/>
                  </a:cubicBezTo>
                  <a:lnTo>
                    <a:pt x="47225" y="472246"/>
                  </a:lnTo>
                  <a:cubicBezTo>
                    <a:pt x="21143" y="472246"/>
                    <a:pt x="0" y="451103"/>
                    <a:pt x="0" y="425021"/>
                  </a:cubicBezTo>
                  <a:lnTo>
                    <a:pt x="0" y="4722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52" tIns="84952" rIns="84952" bIns="84952" numCol="1" spcCol="1270" anchor="ctr" anchorCtr="0">
              <a:noAutofit/>
            </a:bodyPr>
            <a:lstStyle/>
            <a:p>
              <a:pPr marL="0" lvl="0" indent="0" algn="ctr" defTabSz="444500">
                <a:lnSpc>
                  <a:spcPct val="90000"/>
                </a:lnSpc>
                <a:spcBef>
                  <a:spcPct val="0"/>
                </a:spcBef>
                <a:spcAft>
                  <a:spcPct val="35000"/>
                </a:spcAft>
                <a:buNone/>
              </a:pPr>
              <a:r>
                <a:rPr lang="en-US" sz="1000" kern="1200" dirty="0"/>
                <a:t>Free BSD Jails</a:t>
              </a:r>
            </a:p>
          </p:txBody>
        </p:sp>
        <p:pic>
          <p:nvPicPr>
            <p:cNvPr id="3076" name="Picture 4" descr="BSD history of containers">
              <a:extLst>
                <a:ext uri="{FF2B5EF4-FFF2-40B4-BE49-F238E27FC236}">
                  <a16:creationId xmlns:a16="http://schemas.microsoft.com/office/drawing/2014/main" id="{88854817-F3E4-4800-BAC2-8EA706BEF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873" y="3063874"/>
              <a:ext cx="914400" cy="4572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DE7DEB4-A44C-4C4E-BEC6-71BB75265FF1}"/>
                </a:ext>
              </a:extLst>
            </p:cNvPr>
            <p:cNvSpPr txBox="1"/>
            <p:nvPr/>
          </p:nvSpPr>
          <p:spPr>
            <a:xfrm>
              <a:off x="2455813" y="3518397"/>
              <a:ext cx="615159" cy="276999"/>
            </a:xfrm>
            <a:prstGeom prst="rect">
              <a:avLst/>
            </a:prstGeom>
            <a:noFill/>
          </p:spPr>
          <p:txBody>
            <a:bodyPr wrap="square" rtlCol="0">
              <a:spAutoFit/>
            </a:bodyPr>
            <a:lstStyle/>
            <a:p>
              <a:pPr algn="l"/>
              <a:r>
                <a:rPr lang="en-US" sz="1200" b="1" dirty="0">
                  <a:solidFill>
                    <a:srgbClr val="FFFF00"/>
                  </a:solidFill>
                  <a:latin typeface="Oracle Sans Light" panose="020B0403020204020204" pitchFamily="34" charset="0"/>
                  <a:cs typeface="Oracle Sans Light" panose="020B0403020204020204" pitchFamily="34" charset="0"/>
                </a:rPr>
                <a:t>2000</a:t>
              </a:r>
            </a:p>
          </p:txBody>
        </p:sp>
      </p:grpSp>
      <p:grpSp>
        <p:nvGrpSpPr>
          <p:cNvPr id="35" name="Group 34">
            <a:extLst>
              <a:ext uri="{FF2B5EF4-FFF2-40B4-BE49-F238E27FC236}">
                <a16:creationId xmlns:a16="http://schemas.microsoft.com/office/drawing/2014/main" id="{A2218C55-2731-45BF-8D6E-1C0044488C05}"/>
              </a:ext>
            </a:extLst>
          </p:cNvPr>
          <p:cNvGrpSpPr/>
          <p:nvPr/>
        </p:nvGrpSpPr>
        <p:grpSpPr>
          <a:xfrm>
            <a:off x="3552529" y="3063874"/>
            <a:ext cx="1223437" cy="1199062"/>
            <a:chOff x="3552529" y="3063874"/>
            <a:chExt cx="1223437" cy="1199062"/>
          </a:xfrm>
        </p:grpSpPr>
        <p:sp>
          <p:nvSpPr>
            <p:cNvPr id="20" name="Arrow: Chevron 19">
              <a:extLst>
                <a:ext uri="{FF2B5EF4-FFF2-40B4-BE49-F238E27FC236}">
                  <a16:creationId xmlns:a16="http://schemas.microsoft.com/office/drawing/2014/main" id="{A4C27BB4-0E94-4270-9943-21BC17DEE3A6}"/>
                </a:ext>
              </a:extLst>
            </p:cNvPr>
            <p:cNvSpPr/>
            <p:nvPr/>
          </p:nvSpPr>
          <p:spPr>
            <a:xfrm>
              <a:off x="3552529" y="3525363"/>
              <a:ext cx="1223437" cy="47224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3C48A965-029E-4679-AF18-999A064D5BD7}"/>
                </a:ext>
              </a:extLst>
            </p:cNvPr>
            <p:cNvSpPr/>
            <p:nvPr/>
          </p:nvSpPr>
          <p:spPr>
            <a:xfrm>
              <a:off x="3568986" y="3790690"/>
              <a:ext cx="1033125" cy="472246"/>
            </a:xfrm>
            <a:custGeom>
              <a:avLst/>
              <a:gdLst>
                <a:gd name="connsiteX0" fmla="*/ 0 w 1033125"/>
                <a:gd name="connsiteY0" fmla="*/ 47225 h 472246"/>
                <a:gd name="connsiteX1" fmla="*/ 47225 w 1033125"/>
                <a:gd name="connsiteY1" fmla="*/ 0 h 472246"/>
                <a:gd name="connsiteX2" fmla="*/ 985900 w 1033125"/>
                <a:gd name="connsiteY2" fmla="*/ 0 h 472246"/>
                <a:gd name="connsiteX3" fmla="*/ 1033125 w 1033125"/>
                <a:gd name="connsiteY3" fmla="*/ 47225 h 472246"/>
                <a:gd name="connsiteX4" fmla="*/ 1033125 w 1033125"/>
                <a:gd name="connsiteY4" fmla="*/ 425021 h 472246"/>
                <a:gd name="connsiteX5" fmla="*/ 985900 w 1033125"/>
                <a:gd name="connsiteY5" fmla="*/ 472246 h 472246"/>
                <a:gd name="connsiteX6" fmla="*/ 47225 w 1033125"/>
                <a:gd name="connsiteY6" fmla="*/ 472246 h 472246"/>
                <a:gd name="connsiteX7" fmla="*/ 0 w 1033125"/>
                <a:gd name="connsiteY7" fmla="*/ 425021 h 472246"/>
                <a:gd name="connsiteX8" fmla="*/ 0 w 1033125"/>
                <a:gd name="connsiteY8" fmla="*/ 47225 h 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125" h="472246">
                  <a:moveTo>
                    <a:pt x="0" y="47225"/>
                  </a:moveTo>
                  <a:cubicBezTo>
                    <a:pt x="0" y="21143"/>
                    <a:pt x="21143" y="0"/>
                    <a:pt x="47225" y="0"/>
                  </a:cubicBezTo>
                  <a:lnTo>
                    <a:pt x="985900" y="0"/>
                  </a:lnTo>
                  <a:cubicBezTo>
                    <a:pt x="1011982" y="0"/>
                    <a:pt x="1033125" y="21143"/>
                    <a:pt x="1033125" y="47225"/>
                  </a:cubicBezTo>
                  <a:lnTo>
                    <a:pt x="1033125" y="425021"/>
                  </a:lnTo>
                  <a:cubicBezTo>
                    <a:pt x="1033125" y="451103"/>
                    <a:pt x="1011982" y="472246"/>
                    <a:pt x="985900" y="472246"/>
                  </a:cubicBezTo>
                  <a:lnTo>
                    <a:pt x="47225" y="472246"/>
                  </a:lnTo>
                  <a:cubicBezTo>
                    <a:pt x="21143" y="472246"/>
                    <a:pt x="0" y="451103"/>
                    <a:pt x="0" y="425021"/>
                  </a:cubicBezTo>
                  <a:lnTo>
                    <a:pt x="0" y="4722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52" tIns="84952" rIns="84952" bIns="84952" numCol="1" spcCol="1270" anchor="ctr" anchorCtr="0">
              <a:noAutofit/>
            </a:bodyPr>
            <a:lstStyle/>
            <a:p>
              <a:pPr marL="0" lvl="0" indent="0" algn="ctr" defTabSz="444500">
                <a:lnSpc>
                  <a:spcPct val="90000"/>
                </a:lnSpc>
                <a:spcBef>
                  <a:spcPct val="0"/>
                </a:spcBef>
                <a:spcAft>
                  <a:spcPct val="35000"/>
                </a:spcAft>
                <a:buNone/>
              </a:pPr>
              <a:r>
                <a:rPr lang="en-US" sz="1000" kern="1200" dirty="0"/>
                <a:t>Linux </a:t>
              </a:r>
              <a:r>
                <a:rPr lang="en-US" sz="1000" kern="1200" dirty="0" err="1"/>
                <a:t>vServer</a:t>
              </a:r>
              <a:endParaRPr lang="en-US" sz="1000" kern="1200" dirty="0"/>
            </a:p>
          </p:txBody>
        </p:sp>
        <p:pic>
          <p:nvPicPr>
            <p:cNvPr id="3078" name="Picture 6" descr="Linux_VS History of Containers">
              <a:extLst>
                <a:ext uri="{FF2B5EF4-FFF2-40B4-BE49-F238E27FC236}">
                  <a16:creationId xmlns:a16="http://schemas.microsoft.com/office/drawing/2014/main" id="{2B52ADC4-6A39-47B5-9EBD-A7570E2D4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9510" y="3063874"/>
              <a:ext cx="914400" cy="4572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B8CF4EA7-9860-4F97-99B5-2426CA53934D}"/>
                </a:ext>
              </a:extLst>
            </p:cNvPr>
            <p:cNvSpPr txBox="1"/>
            <p:nvPr/>
          </p:nvSpPr>
          <p:spPr>
            <a:xfrm>
              <a:off x="3811385" y="3518397"/>
              <a:ext cx="615159" cy="276999"/>
            </a:xfrm>
            <a:prstGeom prst="rect">
              <a:avLst/>
            </a:prstGeom>
            <a:noFill/>
          </p:spPr>
          <p:txBody>
            <a:bodyPr wrap="square" rtlCol="0">
              <a:spAutoFit/>
            </a:bodyPr>
            <a:lstStyle/>
            <a:p>
              <a:pPr algn="l"/>
              <a:r>
                <a:rPr lang="en-US" sz="1200" b="1" dirty="0">
                  <a:solidFill>
                    <a:srgbClr val="FFFF00"/>
                  </a:solidFill>
                  <a:latin typeface="Oracle Sans Light" panose="020B0403020204020204" pitchFamily="34" charset="0"/>
                  <a:cs typeface="Oracle Sans Light" panose="020B0403020204020204" pitchFamily="34" charset="0"/>
                </a:rPr>
                <a:t>2001</a:t>
              </a:r>
            </a:p>
          </p:txBody>
        </p:sp>
      </p:grpSp>
      <p:grpSp>
        <p:nvGrpSpPr>
          <p:cNvPr id="36" name="Group 35">
            <a:extLst>
              <a:ext uri="{FF2B5EF4-FFF2-40B4-BE49-F238E27FC236}">
                <a16:creationId xmlns:a16="http://schemas.microsoft.com/office/drawing/2014/main" id="{1BAD59AE-F655-45BC-B908-BBA712586A3C}"/>
              </a:ext>
            </a:extLst>
          </p:cNvPr>
          <p:cNvGrpSpPr/>
          <p:nvPr/>
        </p:nvGrpSpPr>
        <p:grpSpPr>
          <a:xfrm>
            <a:off x="4949967" y="3063874"/>
            <a:ext cx="1223437" cy="1199062"/>
            <a:chOff x="4949967" y="3063874"/>
            <a:chExt cx="1223437" cy="1199062"/>
          </a:xfrm>
        </p:grpSpPr>
        <p:sp>
          <p:nvSpPr>
            <p:cNvPr id="22" name="Arrow: Chevron 21">
              <a:extLst>
                <a:ext uri="{FF2B5EF4-FFF2-40B4-BE49-F238E27FC236}">
                  <a16:creationId xmlns:a16="http://schemas.microsoft.com/office/drawing/2014/main" id="{A9A43CD5-7A63-4A44-ACD4-0FECD08E7827}"/>
                </a:ext>
              </a:extLst>
            </p:cNvPr>
            <p:cNvSpPr/>
            <p:nvPr/>
          </p:nvSpPr>
          <p:spPr>
            <a:xfrm>
              <a:off x="4949967" y="3525363"/>
              <a:ext cx="1223437" cy="47224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9E42B5A5-2246-4F35-ADBB-D26B4CF766AE}"/>
                </a:ext>
              </a:extLst>
            </p:cNvPr>
            <p:cNvSpPr/>
            <p:nvPr/>
          </p:nvSpPr>
          <p:spPr>
            <a:xfrm>
              <a:off x="4966424" y="3790690"/>
              <a:ext cx="1033125" cy="472246"/>
            </a:xfrm>
            <a:custGeom>
              <a:avLst/>
              <a:gdLst>
                <a:gd name="connsiteX0" fmla="*/ 0 w 1033125"/>
                <a:gd name="connsiteY0" fmla="*/ 47225 h 472246"/>
                <a:gd name="connsiteX1" fmla="*/ 47225 w 1033125"/>
                <a:gd name="connsiteY1" fmla="*/ 0 h 472246"/>
                <a:gd name="connsiteX2" fmla="*/ 985900 w 1033125"/>
                <a:gd name="connsiteY2" fmla="*/ 0 h 472246"/>
                <a:gd name="connsiteX3" fmla="*/ 1033125 w 1033125"/>
                <a:gd name="connsiteY3" fmla="*/ 47225 h 472246"/>
                <a:gd name="connsiteX4" fmla="*/ 1033125 w 1033125"/>
                <a:gd name="connsiteY4" fmla="*/ 425021 h 472246"/>
                <a:gd name="connsiteX5" fmla="*/ 985900 w 1033125"/>
                <a:gd name="connsiteY5" fmla="*/ 472246 h 472246"/>
                <a:gd name="connsiteX6" fmla="*/ 47225 w 1033125"/>
                <a:gd name="connsiteY6" fmla="*/ 472246 h 472246"/>
                <a:gd name="connsiteX7" fmla="*/ 0 w 1033125"/>
                <a:gd name="connsiteY7" fmla="*/ 425021 h 472246"/>
                <a:gd name="connsiteX8" fmla="*/ 0 w 1033125"/>
                <a:gd name="connsiteY8" fmla="*/ 47225 h 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125" h="472246">
                  <a:moveTo>
                    <a:pt x="0" y="47225"/>
                  </a:moveTo>
                  <a:cubicBezTo>
                    <a:pt x="0" y="21143"/>
                    <a:pt x="21143" y="0"/>
                    <a:pt x="47225" y="0"/>
                  </a:cubicBezTo>
                  <a:lnTo>
                    <a:pt x="985900" y="0"/>
                  </a:lnTo>
                  <a:cubicBezTo>
                    <a:pt x="1011982" y="0"/>
                    <a:pt x="1033125" y="21143"/>
                    <a:pt x="1033125" y="47225"/>
                  </a:cubicBezTo>
                  <a:lnTo>
                    <a:pt x="1033125" y="425021"/>
                  </a:lnTo>
                  <a:cubicBezTo>
                    <a:pt x="1033125" y="451103"/>
                    <a:pt x="1011982" y="472246"/>
                    <a:pt x="985900" y="472246"/>
                  </a:cubicBezTo>
                  <a:lnTo>
                    <a:pt x="47225" y="472246"/>
                  </a:lnTo>
                  <a:cubicBezTo>
                    <a:pt x="21143" y="472246"/>
                    <a:pt x="0" y="451103"/>
                    <a:pt x="0" y="425021"/>
                  </a:cubicBezTo>
                  <a:lnTo>
                    <a:pt x="0" y="4722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52" tIns="84952" rIns="84952" bIns="84952" numCol="1" spcCol="1270" anchor="ctr" anchorCtr="0">
              <a:noAutofit/>
            </a:bodyPr>
            <a:lstStyle/>
            <a:p>
              <a:pPr marL="0" lvl="0" indent="0" algn="ctr" defTabSz="444500">
                <a:lnSpc>
                  <a:spcPct val="90000"/>
                </a:lnSpc>
                <a:spcBef>
                  <a:spcPct val="0"/>
                </a:spcBef>
                <a:spcAft>
                  <a:spcPct val="35000"/>
                </a:spcAft>
                <a:buNone/>
              </a:pPr>
              <a:r>
                <a:rPr lang="en-US" sz="1000" kern="1200" dirty="0"/>
                <a:t>Solaris Containers</a:t>
              </a:r>
            </a:p>
          </p:txBody>
        </p:sp>
        <p:pic>
          <p:nvPicPr>
            <p:cNvPr id="3082" name="Picture 10" descr="Related image">
              <a:extLst>
                <a:ext uri="{FF2B5EF4-FFF2-40B4-BE49-F238E27FC236}">
                  <a16:creationId xmlns:a16="http://schemas.microsoft.com/office/drawing/2014/main" id="{4A2FDAE3-0166-49D0-A878-A78BF0813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879" y="3063874"/>
              <a:ext cx="601580" cy="45720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0D3563B2-1FE9-49FD-ADD5-F25E9EDF2021}"/>
                </a:ext>
              </a:extLst>
            </p:cNvPr>
            <p:cNvSpPr txBox="1"/>
            <p:nvPr/>
          </p:nvSpPr>
          <p:spPr>
            <a:xfrm>
              <a:off x="5182210" y="3518397"/>
              <a:ext cx="615159" cy="276999"/>
            </a:xfrm>
            <a:prstGeom prst="rect">
              <a:avLst/>
            </a:prstGeom>
            <a:noFill/>
          </p:spPr>
          <p:txBody>
            <a:bodyPr wrap="square" rtlCol="0">
              <a:spAutoFit/>
            </a:bodyPr>
            <a:lstStyle/>
            <a:p>
              <a:pPr algn="l"/>
              <a:r>
                <a:rPr lang="en-US" sz="1200" b="1" dirty="0">
                  <a:solidFill>
                    <a:srgbClr val="FFFF00"/>
                  </a:solidFill>
                  <a:latin typeface="Oracle Sans Light" panose="020B0403020204020204" pitchFamily="34" charset="0"/>
                  <a:cs typeface="Oracle Sans Light" panose="020B0403020204020204" pitchFamily="34" charset="0"/>
                </a:rPr>
                <a:t>2004</a:t>
              </a:r>
            </a:p>
          </p:txBody>
        </p:sp>
      </p:grpSp>
      <p:grpSp>
        <p:nvGrpSpPr>
          <p:cNvPr id="37" name="Group 36">
            <a:extLst>
              <a:ext uri="{FF2B5EF4-FFF2-40B4-BE49-F238E27FC236}">
                <a16:creationId xmlns:a16="http://schemas.microsoft.com/office/drawing/2014/main" id="{EDBC928C-CF68-4F3C-883C-8767155B0F27}"/>
              </a:ext>
            </a:extLst>
          </p:cNvPr>
          <p:cNvGrpSpPr/>
          <p:nvPr/>
        </p:nvGrpSpPr>
        <p:grpSpPr>
          <a:xfrm>
            <a:off x="6347404" y="3063874"/>
            <a:ext cx="1223437" cy="1199062"/>
            <a:chOff x="6347404" y="3063874"/>
            <a:chExt cx="1223437" cy="1199062"/>
          </a:xfrm>
        </p:grpSpPr>
        <p:sp>
          <p:nvSpPr>
            <p:cNvPr id="24" name="Arrow: Chevron 23">
              <a:extLst>
                <a:ext uri="{FF2B5EF4-FFF2-40B4-BE49-F238E27FC236}">
                  <a16:creationId xmlns:a16="http://schemas.microsoft.com/office/drawing/2014/main" id="{BE2598F1-412E-42E5-AD20-5386E9572B3C}"/>
                </a:ext>
              </a:extLst>
            </p:cNvPr>
            <p:cNvSpPr/>
            <p:nvPr/>
          </p:nvSpPr>
          <p:spPr>
            <a:xfrm>
              <a:off x="6347404" y="3525363"/>
              <a:ext cx="1223437" cy="47224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82340289-3369-4F4A-9C97-FB3640343D56}"/>
                </a:ext>
              </a:extLst>
            </p:cNvPr>
            <p:cNvSpPr/>
            <p:nvPr/>
          </p:nvSpPr>
          <p:spPr>
            <a:xfrm>
              <a:off x="6363861" y="3790690"/>
              <a:ext cx="1033125" cy="472246"/>
            </a:xfrm>
            <a:custGeom>
              <a:avLst/>
              <a:gdLst>
                <a:gd name="connsiteX0" fmla="*/ 0 w 1033125"/>
                <a:gd name="connsiteY0" fmla="*/ 47225 h 472246"/>
                <a:gd name="connsiteX1" fmla="*/ 47225 w 1033125"/>
                <a:gd name="connsiteY1" fmla="*/ 0 h 472246"/>
                <a:gd name="connsiteX2" fmla="*/ 985900 w 1033125"/>
                <a:gd name="connsiteY2" fmla="*/ 0 h 472246"/>
                <a:gd name="connsiteX3" fmla="*/ 1033125 w 1033125"/>
                <a:gd name="connsiteY3" fmla="*/ 47225 h 472246"/>
                <a:gd name="connsiteX4" fmla="*/ 1033125 w 1033125"/>
                <a:gd name="connsiteY4" fmla="*/ 425021 h 472246"/>
                <a:gd name="connsiteX5" fmla="*/ 985900 w 1033125"/>
                <a:gd name="connsiteY5" fmla="*/ 472246 h 472246"/>
                <a:gd name="connsiteX6" fmla="*/ 47225 w 1033125"/>
                <a:gd name="connsiteY6" fmla="*/ 472246 h 472246"/>
                <a:gd name="connsiteX7" fmla="*/ 0 w 1033125"/>
                <a:gd name="connsiteY7" fmla="*/ 425021 h 472246"/>
                <a:gd name="connsiteX8" fmla="*/ 0 w 1033125"/>
                <a:gd name="connsiteY8" fmla="*/ 47225 h 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125" h="472246">
                  <a:moveTo>
                    <a:pt x="0" y="47225"/>
                  </a:moveTo>
                  <a:cubicBezTo>
                    <a:pt x="0" y="21143"/>
                    <a:pt x="21143" y="0"/>
                    <a:pt x="47225" y="0"/>
                  </a:cubicBezTo>
                  <a:lnTo>
                    <a:pt x="985900" y="0"/>
                  </a:lnTo>
                  <a:cubicBezTo>
                    <a:pt x="1011982" y="0"/>
                    <a:pt x="1033125" y="21143"/>
                    <a:pt x="1033125" y="47225"/>
                  </a:cubicBezTo>
                  <a:lnTo>
                    <a:pt x="1033125" y="425021"/>
                  </a:lnTo>
                  <a:cubicBezTo>
                    <a:pt x="1033125" y="451103"/>
                    <a:pt x="1011982" y="472246"/>
                    <a:pt x="985900" y="472246"/>
                  </a:cubicBezTo>
                  <a:lnTo>
                    <a:pt x="47225" y="472246"/>
                  </a:lnTo>
                  <a:cubicBezTo>
                    <a:pt x="21143" y="472246"/>
                    <a:pt x="0" y="451103"/>
                    <a:pt x="0" y="425021"/>
                  </a:cubicBezTo>
                  <a:lnTo>
                    <a:pt x="0" y="4722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52" tIns="84952" rIns="84952" bIns="84952" numCol="1" spcCol="1270" anchor="ctr" anchorCtr="0">
              <a:noAutofit/>
            </a:bodyPr>
            <a:lstStyle/>
            <a:p>
              <a:pPr marL="0" lvl="0" indent="0" algn="ctr" defTabSz="444500">
                <a:lnSpc>
                  <a:spcPct val="90000"/>
                </a:lnSpc>
                <a:spcBef>
                  <a:spcPct val="0"/>
                </a:spcBef>
                <a:spcAft>
                  <a:spcPct val="35000"/>
                </a:spcAft>
                <a:buNone/>
              </a:pPr>
              <a:r>
                <a:rPr lang="en-US" sz="1000" kern="1200" dirty="0"/>
                <a:t>Open </a:t>
              </a:r>
              <a:r>
                <a:rPr lang="en-US" sz="1000" kern="1200" dirty="0" err="1"/>
                <a:t>Virtuzzo</a:t>
              </a:r>
              <a:endParaRPr lang="en-US" sz="1000" kern="1200" dirty="0"/>
            </a:p>
          </p:txBody>
        </p:sp>
        <p:pic>
          <p:nvPicPr>
            <p:cNvPr id="3084" name="Picture 12" descr="openVZ history of containers">
              <a:extLst>
                <a:ext uri="{FF2B5EF4-FFF2-40B4-BE49-F238E27FC236}">
                  <a16:creationId xmlns:a16="http://schemas.microsoft.com/office/drawing/2014/main" id="{2B1DF5E0-C626-4055-88C5-D2D7F37D4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924" y="3063874"/>
              <a:ext cx="914400" cy="4572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B2E19853-C206-4186-9555-2D61DC3EAD52}"/>
                </a:ext>
              </a:extLst>
            </p:cNvPr>
            <p:cNvSpPr txBox="1"/>
            <p:nvPr/>
          </p:nvSpPr>
          <p:spPr>
            <a:xfrm>
              <a:off x="6627420" y="3518397"/>
              <a:ext cx="615159" cy="276999"/>
            </a:xfrm>
            <a:prstGeom prst="rect">
              <a:avLst/>
            </a:prstGeom>
            <a:noFill/>
          </p:spPr>
          <p:txBody>
            <a:bodyPr wrap="square" rtlCol="0">
              <a:spAutoFit/>
            </a:bodyPr>
            <a:lstStyle/>
            <a:p>
              <a:pPr algn="l"/>
              <a:r>
                <a:rPr lang="en-US" sz="1200" b="1" dirty="0">
                  <a:solidFill>
                    <a:srgbClr val="FFFF00"/>
                  </a:solidFill>
                  <a:latin typeface="Oracle Sans Light" panose="020B0403020204020204" pitchFamily="34" charset="0"/>
                  <a:cs typeface="Oracle Sans Light" panose="020B0403020204020204" pitchFamily="34" charset="0"/>
                </a:rPr>
                <a:t>2005</a:t>
              </a:r>
            </a:p>
          </p:txBody>
        </p:sp>
      </p:grpSp>
      <p:grpSp>
        <p:nvGrpSpPr>
          <p:cNvPr id="38" name="Group 37">
            <a:extLst>
              <a:ext uri="{FF2B5EF4-FFF2-40B4-BE49-F238E27FC236}">
                <a16:creationId xmlns:a16="http://schemas.microsoft.com/office/drawing/2014/main" id="{23292678-3730-40A3-88D3-FC29DEA1889E}"/>
              </a:ext>
            </a:extLst>
          </p:cNvPr>
          <p:cNvGrpSpPr/>
          <p:nvPr/>
        </p:nvGrpSpPr>
        <p:grpSpPr>
          <a:xfrm>
            <a:off x="7744842" y="3063874"/>
            <a:ext cx="1223437" cy="1199062"/>
            <a:chOff x="7744842" y="3063874"/>
            <a:chExt cx="1223437" cy="1199062"/>
          </a:xfrm>
        </p:grpSpPr>
        <p:sp>
          <p:nvSpPr>
            <p:cNvPr id="26" name="Arrow: Chevron 25">
              <a:extLst>
                <a:ext uri="{FF2B5EF4-FFF2-40B4-BE49-F238E27FC236}">
                  <a16:creationId xmlns:a16="http://schemas.microsoft.com/office/drawing/2014/main" id="{6AF26D4C-0903-409B-B8C2-7BF5415CF055}"/>
                </a:ext>
              </a:extLst>
            </p:cNvPr>
            <p:cNvSpPr/>
            <p:nvPr/>
          </p:nvSpPr>
          <p:spPr>
            <a:xfrm>
              <a:off x="7744842" y="3525363"/>
              <a:ext cx="1223437" cy="47224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4B6AD930-038F-4783-AADD-D5973550FDA1}"/>
                </a:ext>
              </a:extLst>
            </p:cNvPr>
            <p:cNvSpPr/>
            <p:nvPr/>
          </p:nvSpPr>
          <p:spPr>
            <a:xfrm>
              <a:off x="7761299" y="3790690"/>
              <a:ext cx="1033125" cy="472246"/>
            </a:xfrm>
            <a:custGeom>
              <a:avLst/>
              <a:gdLst>
                <a:gd name="connsiteX0" fmla="*/ 0 w 1033125"/>
                <a:gd name="connsiteY0" fmla="*/ 47225 h 472246"/>
                <a:gd name="connsiteX1" fmla="*/ 47225 w 1033125"/>
                <a:gd name="connsiteY1" fmla="*/ 0 h 472246"/>
                <a:gd name="connsiteX2" fmla="*/ 985900 w 1033125"/>
                <a:gd name="connsiteY2" fmla="*/ 0 h 472246"/>
                <a:gd name="connsiteX3" fmla="*/ 1033125 w 1033125"/>
                <a:gd name="connsiteY3" fmla="*/ 47225 h 472246"/>
                <a:gd name="connsiteX4" fmla="*/ 1033125 w 1033125"/>
                <a:gd name="connsiteY4" fmla="*/ 425021 h 472246"/>
                <a:gd name="connsiteX5" fmla="*/ 985900 w 1033125"/>
                <a:gd name="connsiteY5" fmla="*/ 472246 h 472246"/>
                <a:gd name="connsiteX6" fmla="*/ 47225 w 1033125"/>
                <a:gd name="connsiteY6" fmla="*/ 472246 h 472246"/>
                <a:gd name="connsiteX7" fmla="*/ 0 w 1033125"/>
                <a:gd name="connsiteY7" fmla="*/ 425021 h 472246"/>
                <a:gd name="connsiteX8" fmla="*/ 0 w 1033125"/>
                <a:gd name="connsiteY8" fmla="*/ 47225 h 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125" h="472246">
                  <a:moveTo>
                    <a:pt x="0" y="47225"/>
                  </a:moveTo>
                  <a:cubicBezTo>
                    <a:pt x="0" y="21143"/>
                    <a:pt x="21143" y="0"/>
                    <a:pt x="47225" y="0"/>
                  </a:cubicBezTo>
                  <a:lnTo>
                    <a:pt x="985900" y="0"/>
                  </a:lnTo>
                  <a:cubicBezTo>
                    <a:pt x="1011982" y="0"/>
                    <a:pt x="1033125" y="21143"/>
                    <a:pt x="1033125" y="47225"/>
                  </a:cubicBezTo>
                  <a:lnTo>
                    <a:pt x="1033125" y="425021"/>
                  </a:lnTo>
                  <a:cubicBezTo>
                    <a:pt x="1033125" y="451103"/>
                    <a:pt x="1011982" y="472246"/>
                    <a:pt x="985900" y="472246"/>
                  </a:cubicBezTo>
                  <a:lnTo>
                    <a:pt x="47225" y="472246"/>
                  </a:lnTo>
                  <a:cubicBezTo>
                    <a:pt x="21143" y="472246"/>
                    <a:pt x="0" y="451103"/>
                    <a:pt x="0" y="425021"/>
                  </a:cubicBezTo>
                  <a:lnTo>
                    <a:pt x="0" y="4722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52" tIns="84952" rIns="84952" bIns="84952" numCol="1" spcCol="1270" anchor="ctr" anchorCtr="0">
              <a:noAutofit/>
            </a:bodyPr>
            <a:lstStyle/>
            <a:p>
              <a:pPr marL="0" lvl="0" indent="0" algn="ctr" defTabSz="444500">
                <a:lnSpc>
                  <a:spcPct val="90000"/>
                </a:lnSpc>
                <a:spcBef>
                  <a:spcPct val="0"/>
                </a:spcBef>
                <a:spcAft>
                  <a:spcPct val="35000"/>
                </a:spcAft>
                <a:buNone/>
              </a:pPr>
              <a:r>
                <a:rPr lang="en-US" sz="1000" kern="1200" dirty="0"/>
                <a:t>LXC</a:t>
              </a:r>
            </a:p>
          </p:txBody>
        </p:sp>
        <p:pic>
          <p:nvPicPr>
            <p:cNvPr id="3086" name="Picture 14" descr="LXC history of containers">
              <a:extLst>
                <a:ext uri="{FF2B5EF4-FFF2-40B4-BE49-F238E27FC236}">
                  <a16:creationId xmlns:a16="http://schemas.microsoft.com/office/drawing/2014/main" id="{8A598445-2BAE-42C1-840D-823D19579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6813" y="3063874"/>
              <a:ext cx="914400" cy="4572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29F2FFF-614A-4976-B90C-DF5EB500C0F5}"/>
                </a:ext>
              </a:extLst>
            </p:cNvPr>
            <p:cNvSpPr txBox="1"/>
            <p:nvPr/>
          </p:nvSpPr>
          <p:spPr>
            <a:xfrm>
              <a:off x="7999008" y="3518397"/>
              <a:ext cx="615159" cy="276999"/>
            </a:xfrm>
            <a:prstGeom prst="rect">
              <a:avLst/>
            </a:prstGeom>
            <a:noFill/>
          </p:spPr>
          <p:txBody>
            <a:bodyPr wrap="square" rtlCol="0">
              <a:spAutoFit/>
            </a:bodyPr>
            <a:lstStyle/>
            <a:p>
              <a:pPr algn="l"/>
              <a:r>
                <a:rPr lang="en-US" sz="1200" b="1" dirty="0">
                  <a:solidFill>
                    <a:srgbClr val="FFFF00"/>
                  </a:solidFill>
                  <a:latin typeface="Oracle Sans Light" panose="020B0403020204020204" pitchFamily="34" charset="0"/>
                  <a:cs typeface="Oracle Sans Light" panose="020B0403020204020204" pitchFamily="34" charset="0"/>
                </a:rPr>
                <a:t>2008</a:t>
              </a:r>
            </a:p>
          </p:txBody>
        </p:sp>
      </p:grpSp>
      <p:grpSp>
        <p:nvGrpSpPr>
          <p:cNvPr id="39" name="Group 38">
            <a:extLst>
              <a:ext uri="{FF2B5EF4-FFF2-40B4-BE49-F238E27FC236}">
                <a16:creationId xmlns:a16="http://schemas.microsoft.com/office/drawing/2014/main" id="{A7B9E70E-003D-4256-8C37-3B4840534E76}"/>
              </a:ext>
            </a:extLst>
          </p:cNvPr>
          <p:cNvGrpSpPr/>
          <p:nvPr/>
        </p:nvGrpSpPr>
        <p:grpSpPr>
          <a:xfrm>
            <a:off x="9142280" y="3063874"/>
            <a:ext cx="1223437" cy="1199062"/>
            <a:chOff x="9142280" y="3063874"/>
            <a:chExt cx="1223437" cy="1199062"/>
          </a:xfrm>
        </p:grpSpPr>
        <p:sp>
          <p:nvSpPr>
            <p:cNvPr id="28" name="Arrow: Chevron 27">
              <a:extLst>
                <a:ext uri="{FF2B5EF4-FFF2-40B4-BE49-F238E27FC236}">
                  <a16:creationId xmlns:a16="http://schemas.microsoft.com/office/drawing/2014/main" id="{D57C0F48-88F2-40FC-9460-D45FC72E5217}"/>
                </a:ext>
              </a:extLst>
            </p:cNvPr>
            <p:cNvSpPr/>
            <p:nvPr/>
          </p:nvSpPr>
          <p:spPr>
            <a:xfrm>
              <a:off x="9142280" y="3525363"/>
              <a:ext cx="1223437" cy="47224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Freeform: Shape 28">
              <a:extLst>
                <a:ext uri="{FF2B5EF4-FFF2-40B4-BE49-F238E27FC236}">
                  <a16:creationId xmlns:a16="http://schemas.microsoft.com/office/drawing/2014/main" id="{C3D359F1-5DD8-494B-8B2B-99C9EE26CFC0}"/>
                </a:ext>
              </a:extLst>
            </p:cNvPr>
            <p:cNvSpPr/>
            <p:nvPr/>
          </p:nvSpPr>
          <p:spPr>
            <a:xfrm>
              <a:off x="9158737" y="3790690"/>
              <a:ext cx="1033125" cy="472246"/>
            </a:xfrm>
            <a:custGeom>
              <a:avLst/>
              <a:gdLst>
                <a:gd name="connsiteX0" fmla="*/ 0 w 1033125"/>
                <a:gd name="connsiteY0" fmla="*/ 47225 h 472246"/>
                <a:gd name="connsiteX1" fmla="*/ 47225 w 1033125"/>
                <a:gd name="connsiteY1" fmla="*/ 0 h 472246"/>
                <a:gd name="connsiteX2" fmla="*/ 985900 w 1033125"/>
                <a:gd name="connsiteY2" fmla="*/ 0 h 472246"/>
                <a:gd name="connsiteX3" fmla="*/ 1033125 w 1033125"/>
                <a:gd name="connsiteY3" fmla="*/ 47225 h 472246"/>
                <a:gd name="connsiteX4" fmla="*/ 1033125 w 1033125"/>
                <a:gd name="connsiteY4" fmla="*/ 425021 h 472246"/>
                <a:gd name="connsiteX5" fmla="*/ 985900 w 1033125"/>
                <a:gd name="connsiteY5" fmla="*/ 472246 h 472246"/>
                <a:gd name="connsiteX6" fmla="*/ 47225 w 1033125"/>
                <a:gd name="connsiteY6" fmla="*/ 472246 h 472246"/>
                <a:gd name="connsiteX7" fmla="*/ 0 w 1033125"/>
                <a:gd name="connsiteY7" fmla="*/ 425021 h 472246"/>
                <a:gd name="connsiteX8" fmla="*/ 0 w 1033125"/>
                <a:gd name="connsiteY8" fmla="*/ 47225 h 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125" h="472246">
                  <a:moveTo>
                    <a:pt x="0" y="47225"/>
                  </a:moveTo>
                  <a:cubicBezTo>
                    <a:pt x="0" y="21143"/>
                    <a:pt x="21143" y="0"/>
                    <a:pt x="47225" y="0"/>
                  </a:cubicBezTo>
                  <a:lnTo>
                    <a:pt x="985900" y="0"/>
                  </a:lnTo>
                  <a:cubicBezTo>
                    <a:pt x="1011982" y="0"/>
                    <a:pt x="1033125" y="21143"/>
                    <a:pt x="1033125" y="47225"/>
                  </a:cubicBezTo>
                  <a:lnTo>
                    <a:pt x="1033125" y="425021"/>
                  </a:lnTo>
                  <a:cubicBezTo>
                    <a:pt x="1033125" y="451103"/>
                    <a:pt x="1011982" y="472246"/>
                    <a:pt x="985900" y="472246"/>
                  </a:cubicBezTo>
                  <a:lnTo>
                    <a:pt x="47225" y="472246"/>
                  </a:lnTo>
                  <a:cubicBezTo>
                    <a:pt x="21143" y="472246"/>
                    <a:pt x="0" y="451103"/>
                    <a:pt x="0" y="425021"/>
                  </a:cubicBezTo>
                  <a:lnTo>
                    <a:pt x="0" y="4722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52" tIns="84952" rIns="84952" bIns="84952" numCol="1" spcCol="1270" anchor="ctr" anchorCtr="0">
              <a:noAutofit/>
            </a:bodyPr>
            <a:lstStyle/>
            <a:p>
              <a:pPr marL="0" lvl="0" indent="0" algn="ctr" defTabSz="444500">
                <a:lnSpc>
                  <a:spcPct val="90000"/>
                </a:lnSpc>
                <a:spcBef>
                  <a:spcPct val="0"/>
                </a:spcBef>
                <a:spcAft>
                  <a:spcPct val="35000"/>
                </a:spcAft>
                <a:buNone/>
              </a:pPr>
              <a:r>
                <a:rPr lang="en-US" sz="1000" kern="1200" dirty="0"/>
                <a:t>Warden</a:t>
              </a:r>
            </a:p>
          </p:txBody>
        </p:sp>
        <p:pic>
          <p:nvPicPr>
            <p:cNvPr id="3088" name="Picture 16" descr="cloud foundry history of containers">
              <a:extLst>
                <a:ext uri="{FF2B5EF4-FFF2-40B4-BE49-F238E27FC236}">
                  <a16:creationId xmlns:a16="http://schemas.microsoft.com/office/drawing/2014/main" id="{B25CEF42-F809-40BC-BB55-303BD9AE4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7694" y="3063874"/>
              <a:ext cx="914400" cy="45720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B3C8C328-15D1-4A0E-9F28-88D8D50053E0}"/>
                </a:ext>
              </a:extLst>
            </p:cNvPr>
            <p:cNvSpPr txBox="1"/>
            <p:nvPr/>
          </p:nvSpPr>
          <p:spPr>
            <a:xfrm>
              <a:off x="9356051" y="3518397"/>
              <a:ext cx="615159" cy="276999"/>
            </a:xfrm>
            <a:prstGeom prst="rect">
              <a:avLst/>
            </a:prstGeom>
            <a:noFill/>
          </p:spPr>
          <p:txBody>
            <a:bodyPr wrap="square" rtlCol="0">
              <a:spAutoFit/>
            </a:bodyPr>
            <a:lstStyle/>
            <a:p>
              <a:pPr algn="l"/>
              <a:r>
                <a:rPr lang="en-US" sz="1200" b="1" dirty="0">
                  <a:solidFill>
                    <a:srgbClr val="FFFF00"/>
                  </a:solidFill>
                  <a:latin typeface="Oracle Sans Light" panose="020B0403020204020204" pitchFamily="34" charset="0"/>
                  <a:cs typeface="Oracle Sans Light" panose="020B0403020204020204" pitchFamily="34" charset="0"/>
                </a:rPr>
                <a:t>2011</a:t>
              </a:r>
            </a:p>
          </p:txBody>
        </p:sp>
      </p:grpSp>
      <p:grpSp>
        <p:nvGrpSpPr>
          <p:cNvPr id="40" name="Group 39">
            <a:extLst>
              <a:ext uri="{FF2B5EF4-FFF2-40B4-BE49-F238E27FC236}">
                <a16:creationId xmlns:a16="http://schemas.microsoft.com/office/drawing/2014/main" id="{F4030AEA-B962-414E-82BB-B39A452E64D3}"/>
              </a:ext>
            </a:extLst>
          </p:cNvPr>
          <p:cNvGrpSpPr/>
          <p:nvPr/>
        </p:nvGrpSpPr>
        <p:grpSpPr>
          <a:xfrm>
            <a:off x="10539717" y="3063874"/>
            <a:ext cx="1223437" cy="1199062"/>
            <a:chOff x="10539717" y="3063874"/>
            <a:chExt cx="1223437" cy="1199062"/>
          </a:xfrm>
        </p:grpSpPr>
        <p:sp>
          <p:nvSpPr>
            <p:cNvPr id="30" name="Arrow: Chevron 29">
              <a:extLst>
                <a:ext uri="{FF2B5EF4-FFF2-40B4-BE49-F238E27FC236}">
                  <a16:creationId xmlns:a16="http://schemas.microsoft.com/office/drawing/2014/main" id="{72A550A4-2177-4CDC-B8D7-2F266EEAEF36}"/>
                </a:ext>
              </a:extLst>
            </p:cNvPr>
            <p:cNvSpPr/>
            <p:nvPr/>
          </p:nvSpPr>
          <p:spPr>
            <a:xfrm>
              <a:off x="10539717" y="3525363"/>
              <a:ext cx="1223437" cy="47224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Freeform: Shape 30">
              <a:extLst>
                <a:ext uri="{FF2B5EF4-FFF2-40B4-BE49-F238E27FC236}">
                  <a16:creationId xmlns:a16="http://schemas.microsoft.com/office/drawing/2014/main" id="{CD3CA984-EB20-4CE1-B8BB-021729C5D4A5}"/>
                </a:ext>
              </a:extLst>
            </p:cNvPr>
            <p:cNvSpPr/>
            <p:nvPr/>
          </p:nvSpPr>
          <p:spPr>
            <a:xfrm>
              <a:off x="10556175" y="3790690"/>
              <a:ext cx="1033125" cy="472246"/>
            </a:xfrm>
            <a:custGeom>
              <a:avLst/>
              <a:gdLst>
                <a:gd name="connsiteX0" fmla="*/ 0 w 1033125"/>
                <a:gd name="connsiteY0" fmla="*/ 47225 h 472246"/>
                <a:gd name="connsiteX1" fmla="*/ 47225 w 1033125"/>
                <a:gd name="connsiteY1" fmla="*/ 0 h 472246"/>
                <a:gd name="connsiteX2" fmla="*/ 985900 w 1033125"/>
                <a:gd name="connsiteY2" fmla="*/ 0 h 472246"/>
                <a:gd name="connsiteX3" fmla="*/ 1033125 w 1033125"/>
                <a:gd name="connsiteY3" fmla="*/ 47225 h 472246"/>
                <a:gd name="connsiteX4" fmla="*/ 1033125 w 1033125"/>
                <a:gd name="connsiteY4" fmla="*/ 425021 h 472246"/>
                <a:gd name="connsiteX5" fmla="*/ 985900 w 1033125"/>
                <a:gd name="connsiteY5" fmla="*/ 472246 h 472246"/>
                <a:gd name="connsiteX6" fmla="*/ 47225 w 1033125"/>
                <a:gd name="connsiteY6" fmla="*/ 472246 h 472246"/>
                <a:gd name="connsiteX7" fmla="*/ 0 w 1033125"/>
                <a:gd name="connsiteY7" fmla="*/ 425021 h 472246"/>
                <a:gd name="connsiteX8" fmla="*/ 0 w 1033125"/>
                <a:gd name="connsiteY8" fmla="*/ 47225 h 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3125" h="472246">
                  <a:moveTo>
                    <a:pt x="0" y="47225"/>
                  </a:moveTo>
                  <a:cubicBezTo>
                    <a:pt x="0" y="21143"/>
                    <a:pt x="21143" y="0"/>
                    <a:pt x="47225" y="0"/>
                  </a:cubicBezTo>
                  <a:lnTo>
                    <a:pt x="985900" y="0"/>
                  </a:lnTo>
                  <a:cubicBezTo>
                    <a:pt x="1011982" y="0"/>
                    <a:pt x="1033125" y="21143"/>
                    <a:pt x="1033125" y="47225"/>
                  </a:cubicBezTo>
                  <a:lnTo>
                    <a:pt x="1033125" y="425021"/>
                  </a:lnTo>
                  <a:cubicBezTo>
                    <a:pt x="1033125" y="451103"/>
                    <a:pt x="1011982" y="472246"/>
                    <a:pt x="985900" y="472246"/>
                  </a:cubicBezTo>
                  <a:lnTo>
                    <a:pt x="47225" y="472246"/>
                  </a:lnTo>
                  <a:cubicBezTo>
                    <a:pt x="21143" y="472246"/>
                    <a:pt x="0" y="451103"/>
                    <a:pt x="0" y="425021"/>
                  </a:cubicBezTo>
                  <a:lnTo>
                    <a:pt x="0" y="4722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952" tIns="84952" rIns="84952" bIns="84952" numCol="1" spcCol="1270" anchor="ctr" anchorCtr="0">
              <a:noAutofit/>
            </a:bodyPr>
            <a:lstStyle/>
            <a:p>
              <a:pPr marL="0" lvl="0" indent="0" algn="ctr" defTabSz="444500">
                <a:lnSpc>
                  <a:spcPct val="90000"/>
                </a:lnSpc>
                <a:spcBef>
                  <a:spcPct val="0"/>
                </a:spcBef>
                <a:spcAft>
                  <a:spcPct val="35000"/>
                </a:spcAft>
                <a:buNone/>
              </a:pPr>
              <a:r>
                <a:rPr lang="en-US" sz="1000" kern="1200" dirty="0"/>
                <a:t>Docker</a:t>
              </a:r>
            </a:p>
          </p:txBody>
        </p:sp>
        <p:pic>
          <p:nvPicPr>
            <p:cNvPr id="3090" name="Picture 18" descr="docker history of containers">
              <a:extLst>
                <a:ext uri="{FF2B5EF4-FFF2-40B4-BE49-F238E27FC236}">
                  <a16:creationId xmlns:a16="http://schemas.microsoft.com/office/drawing/2014/main" id="{394E99BE-C901-4B7A-B34C-6A0DD0C132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8573" y="3063874"/>
              <a:ext cx="851535" cy="45720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7587337D-16FB-42CD-9EE5-F8105C7AA739}"/>
                </a:ext>
              </a:extLst>
            </p:cNvPr>
            <p:cNvSpPr txBox="1"/>
            <p:nvPr/>
          </p:nvSpPr>
          <p:spPr>
            <a:xfrm>
              <a:off x="10800021" y="3518397"/>
              <a:ext cx="615159" cy="276999"/>
            </a:xfrm>
            <a:prstGeom prst="rect">
              <a:avLst/>
            </a:prstGeom>
            <a:noFill/>
          </p:spPr>
          <p:txBody>
            <a:bodyPr wrap="square" rtlCol="0">
              <a:spAutoFit/>
            </a:bodyPr>
            <a:lstStyle/>
            <a:p>
              <a:pPr algn="l"/>
              <a:r>
                <a:rPr lang="en-US" sz="1200" b="1" dirty="0">
                  <a:solidFill>
                    <a:srgbClr val="FFFF00"/>
                  </a:solidFill>
                  <a:latin typeface="Oracle Sans Light" panose="020B0403020204020204" pitchFamily="34" charset="0"/>
                  <a:cs typeface="Oracle Sans Light" panose="020B0403020204020204" pitchFamily="34" charset="0"/>
                </a:rPr>
                <a:t>2013</a:t>
              </a:r>
            </a:p>
          </p:txBody>
        </p:sp>
      </p:grpSp>
      <p:sp>
        <p:nvSpPr>
          <p:cNvPr id="42" name="Rectangle 41">
            <a:extLst>
              <a:ext uri="{FF2B5EF4-FFF2-40B4-BE49-F238E27FC236}">
                <a16:creationId xmlns:a16="http://schemas.microsoft.com/office/drawing/2014/main" id="{E314A0F8-C2AC-48AB-8262-8E4454C7707D}"/>
              </a:ext>
            </a:extLst>
          </p:cNvPr>
          <p:cNvSpPr/>
          <p:nvPr/>
        </p:nvSpPr>
        <p:spPr>
          <a:xfrm>
            <a:off x="2171548" y="5224997"/>
            <a:ext cx="8530930" cy="1200329"/>
          </a:xfrm>
          <a:prstGeom prst="rect">
            <a:avLst/>
          </a:prstGeom>
        </p:spPr>
        <p:txBody>
          <a:bodyPr wrap="square">
            <a:spAutoFit/>
          </a:bodyPr>
          <a:lstStyle/>
          <a:p>
            <a:pPr algn="ctr"/>
            <a:r>
              <a:rPr lang="en-US" dirty="0">
                <a:solidFill>
                  <a:srgbClr val="C00000"/>
                </a:solidFill>
              </a:rPr>
              <a:t>While Docker has been playing a key role in adoption of the Linux container technology, they did not invent the concept of containers</a:t>
            </a:r>
          </a:p>
          <a:p>
            <a:pPr algn="ctr"/>
            <a:endParaRPr lang="en-US" dirty="0">
              <a:solidFill>
                <a:srgbClr val="C00000"/>
              </a:solidFill>
            </a:endParaRPr>
          </a:p>
          <a:p>
            <a:pPr algn="ctr"/>
            <a:r>
              <a:rPr lang="en-US" i="1" dirty="0">
                <a:solidFill>
                  <a:srgbClr val="C00000"/>
                </a:solidFill>
              </a:rPr>
              <a:t>However, they have made the technology consumable by mere humans</a:t>
            </a:r>
          </a:p>
        </p:txBody>
      </p:sp>
    </p:spTree>
    <p:extLst>
      <p:ext uri="{BB962C8B-B14F-4D97-AF65-F5344CB8AC3E}">
        <p14:creationId xmlns:p14="http://schemas.microsoft.com/office/powerpoint/2010/main" val="3233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3500"/>
                            </p:stCondLst>
                            <p:childTnLst>
                              <p:par>
                                <p:cTn id="17" presetID="10" presetClass="entr" presetSubtype="0" fill="hold" nodeType="afterEffect">
                                  <p:stCondLst>
                                    <p:cond delay="5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4500"/>
                            </p:stCondLst>
                            <p:childTnLst>
                              <p:par>
                                <p:cTn id="21" presetID="10" presetClass="entr" presetSubtype="0" fill="hold" nodeType="afterEffect">
                                  <p:stCondLst>
                                    <p:cond delay="5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par>
                          <p:cTn id="24" fill="hold">
                            <p:stCondLst>
                              <p:cond delay="5500"/>
                            </p:stCondLst>
                            <p:childTnLst>
                              <p:par>
                                <p:cTn id="25" presetID="10" presetClass="entr" presetSubtype="0" fill="hold" nodeType="afterEffect">
                                  <p:stCondLst>
                                    <p:cond delay="5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6500"/>
                            </p:stCondLst>
                            <p:childTnLst>
                              <p:par>
                                <p:cTn id="29" presetID="10" presetClass="entr" presetSubtype="0" fill="hold" nodeType="afterEffect">
                                  <p:stCondLst>
                                    <p:cond delay="50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par>
                          <p:cTn id="32" fill="hold">
                            <p:stCondLst>
                              <p:cond delay="7500"/>
                            </p:stCondLst>
                            <p:childTnLst>
                              <p:par>
                                <p:cTn id="33" presetID="10" presetClass="entr" presetSubtype="0" fill="hold" nodeType="afterEffect">
                                  <p:stCondLst>
                                    <p:cond delay="50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4632-D06F-4517-BB05-5BB3C0ACEE80}"/>
              </a:ext>
            </a:extLst>
          </p:cNvPr>
          <p:cNvSpPr>
            <a:spLocks noGrp="1"/>
          </p:cNvSpPr>
          <p:nvPr>
            <p:ph type="title"/>
          </p:nvPr>
        </p:nvSpPr>
        <p:spPr/>
        <p:txBody>
          <a:bodyPr/>
          <a:lstStyle/>
          <a:p>
            <a:r>
              <a:rPr lang="en-US" dirty="0"/>
              <a:t>How is it different to Virtual Machines?</a:t>
            </a:r>
          </a:p>
        </p:txBody>
      </p:sp>
      <p:sp>
        <p:nvSpPr>
          <p:cNvPr id="41" name="Text Placeholder 2">
            <a:extLst>
              <a:ext uri="{FF2B5EF4-FFF2-40B4-BE49-F238E27FC236}">
                <a16:creationId xmlns:a16="http://schemas.microsoft.com/office/drawing/2014/main" id="{B9AB93BD-89EC-4FDB-8D49-29AFBF239A3A}"/>
              </a:ext>
            </a:extLst>
          </p:cNvPr>
          <p:cNvSpPr>
            <a:spLocks noGrp="1"/>
          </p:cNvSpPr>
          <p:nvPr>
            <p:ph idx="1"/>
          </p:nvPr>
        </p:nvSpPr>
        <p:spPr>
          <a:xfrm>
            <a:off x="9092543" y="2789459"/>
            <a:ext cx="2930581" cy="2882292"/>
          </a:xfrm>
        </p:spPr>
        <p:txBody>
          <a:bodyPr>
            <a:normAutofit/>
          </a:bodyPr>
          <a:lstStyle/>
          <a:p>
            <a:r>
              <a:rPr lang="en-US" sz="2800" dirty="0"/>
              <a:t>App Packaging</a:t>
            </a:r>
          </a:p>
          <a:p>
            <a:r>
              <a:rPr lang="en-US" sz="2800" dirty="0"/>
              <a:t>Higher Density</a:t>
            </a:r>
          </a:p>
          <a:p>
            <a:r>
              <a:rPr lang="en-US" sz="2800" dirty="0"/>
              <a:t>Portability</a:t>
            </a:r>
          </a:p>
          <a:p>
            <a:r>
              <a:rPr lang="en-US" sz="2800" dirty="0"/>
              <a:t>Disposability</a:t>
            </a:r>
          </a:p>
          <a:p>
            <a:r>
              <a:rPr lang="en-US" sz="2800" dirty="0"/>
              <a:t>Light Weight</a:t>
            </a:r>
          </a:p>
        </p:txBody>
      </p:sp>
      <p:sp>
        <p:nvSpPr>
          <p:cNvPr id="4" name="Footer Placeholder 3">
            <a:extLst>
              <a:ext uri="{FF2B5EF4-FFF2-40B4-BE49-F238E27FC236}">
                <a16:creationId xmlns:a16="http://schemas.microsoft.com/office/drawing/2014/main" id="{625011AD-FBFB-4CCC-BE28-06078DACD094}"/>
              </a:ext>
            </a:extLst>
          </p:cNvPr>
          <p:cNvSpPr>
            <a:spLocks noGrp="1"/>
          </p:cNvSpPr>
          <p:nvPr>
            <p:ph type="ftr" sz="quarter" idx="11"/>
          </p:nvPr>
        </p:nvSpPr>
        <p:spPr/>
        <p:txBody>
          <a:bodyPr/>
          <a:lstStyle/>
          <a:p>
            <a:r>
              <a:rPr lang="en-US" sz="800"/>
              <a:t>Copyright © 2019 Oracle and/or its affiliates.</a:t>
            </a:r>
            <a:endParaRPr lang="en-US" sz="800" dirty="0"/>
          </a:p>
        </p:txBody>
      </p:sp>
      <p:sp>
        <p:nvSpPr>
          <p:cNvPr id="5" name="Rectangle 4">
            <a:extLst>
              <a:ext uri="{FF2B5EF4-FFF2-40B4-BE49-F238E27FC236}">
                <a16:creationId xmlns:a16="http://schemas.microsoft.com/office/drawing/2014/main" id="{1A018B6B-CDEC-4754-9EE9-E17DFD7A44DA}"/>
              </a:ext>
            </a:extLst>
          </p:cNvPr>
          <p:cNvSpPr/>
          <p:nvPr/>
        </p:nvSpPr>
        <p:spPr bwMode="gray">
          <a:xfrm>
            <a:off x="6293830" y="2714769"/>
            <a:ext cx="2723503" cy="1531013"/>
          </a:xfrm>
          <a:prstGeom prst="rect">
            <a:avLst/>
          </a:prstGeom>
          <a:solidFill>
            <a:srgbClr val="0070C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a:solidFill>
                  <a:schemeClr val="bg1"/>
                </a:solidFill>
              </a:rPr>
              <a:t>Container Engine</a:t>
            </a:r>
          </a:p>
        </p:txBody>
      </p:sp>
      <p:grpSp>
        <p:nvGrpSpPr>
          <p:cNvPr id="6" name="Group 5">
            <a:extLst>
              <a:ext uri="{FF2B5EF4-FFF2-40B4-BE49-F238E27FC236}">
                <a16:creationId xmlns:a16="http://schemas.microsoft.com/office/drawing/2014/main" id="{177F85C8-E5DD-4562-9280-07B0A31264E2}"/>
              </a:ext>
            </a:extLst>
          </p:cNvPr>
          <p:cNvGrpSpPr/>
          <p:nvPr/>
        </p:nvGrpSpPr>
        <p:grpSpPr>
          <a:xfrm>
            <a:off x="700355" y="2658073"/>
            <a:ext cx="2653591" cy="3643661"/>
            <a:chOff x="404512" y="3101659"/>
            <a:chExt cx="2954132" cy="2987541"/>
          </a:xfrm>
        </p:grpSpPr>
        <p:grpSp>
          <p:nvGrpSpPr>
            <p:cNvPr id="7" name="Group 6">
              <a:extLst>
                <a:ext uri="{FF2B5EF4-FFF2-40B4-BE49-F238E27FC236}">
                  <a16:creationId xmlns:a16="http://schemas.microsoft.com/office/drawing/2014/main" id="{D7575372-1BFB-455C-AFDA-7BFE707CB7B4}"/>
                </a:ext>
              </a:extLst>
            </p:cNvPr>
            <p:cNvGrpSpPr/>
            <p:nvPr/>
          </p:nvGrpSpPr>
          <p:grpSpPr>
            <a:xfrm>
              <a:off x="404948" y="3101659"/>
              <a:ext cx="2931263" cy="2184452"/>
              <a:chOff x="404948" y="3101659"/>
              <a:chExt cx="2931263" cy="2184452"/>
            </a:xfrm>
          </p:grpSpPr>
          <p:sp>
            <p:nvSpPr>
              <p:cNvPr id="9" name="Rectangle 8">
                <a:extLst>
                  <a:ext uri="{FF2B5EF4-FFF2-40B4-BE49-F238E27FC236}">
                    <a16:creationId xmlns:a16="http://schemas.microsoft.com/office/drawing/2014/main" id="{E2FD3614-EC40-4BEC-BBDB-82EF942C3155}"/>
                  </a:ext>
                </a:extLst>
              </p:cNvPr>
              <p:cNvSpPr/>
              <p:nvPr/>
            </p:nvSpPr>
            <p:spPr>
              <a:xfrm>
                <a:off x="404948" y="4933414"/>
                <a:ext cx="2922553" cy="352697"/>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Hardware</a:t>
                </a:r>
              </a:p>
            </p:txBody>
          </p:sp>
          <p:sp>
            <p:nvSpPr>
              <p:cNvPr id="10" name="Rectangle 9">
                <a:extLst>
                  <a:ext uri="{FF2B5EF4-FFF2-40B4-BE49-F238E27FC236}">
                    <a16:creationId xmlns:a16="http://schemas.microsoft.com/office/drawing/2014/main" id="{6F8E4788-C56E-4B01-A57B-1EE79CCA04C8}"/>
                  </a:ext>
                </a:extLst>
              </p:cNvPr>
              <p:cNvSpPr/>
              <p:nvPr/>
            </p:nvSpPr>
            <p:spPr>
              <a:xfrm>
                <a:off x="413658" y="4458797"/>
                <a:ext cx="2922553" cy="352697"/>
              </a:xfrm>
              <a:prstGeom prst="rect">
                <a:avLst/>
              </a:prstGeom>
              <a:solidFill>
                <a:schemeClr val="accent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Hypervisor</a:t>
                </a:r>
              </a:p>
            </p:txBody>
          </p:sp>
          <p:sp>
            <p:nvSpPr>
              <p:cNvPr id="11" name="Rectangle 10">
                <a:extLst>
                  <a:ext uri="{FF2B5EF4-FFF2-40B4-BE49-F238E27FC236}">
                    <a16:creationId xmlns:a16="http://schemas.microsoft.com/office/drawing/2014/main" id="{13A3C675-12FC-4981-B40A-0FB680677EA0}"/>
                  </a:ext>
                </a:extLst>
              </p:cNvPr>
              <p:cNvSpPr/>
              <p:nvPr/>
            </p:nvSpPr>
            <p:spPr>
              <a:xfrm>
                <a:off x="404948" y="3101659"/>
                <a:ext cx="1323610" cy="1243914"/>
              </a:xfrm>
              <a:prstGeom prst="rect">
                <a:avLst/>
              </a:prstGeom>
              <a:solidFill>
                <a:schemeClr val="accent5"/>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600" dirty="0">
                    <a:solidFill>
                      <a:srgbClr val="FFFFFF"/>
                    </a:solidFill>
                  </a:rPr>
                  <a:t>VM 1</a:t>
                </a:r>
              </a:p>
            </p:txBody>
          </p:sp>
          <p:sp>
            <p:nvSpPr>
              <p:cNvPr id="12" name="Rectangle 11">
                <a:extLst>
                  <a:ext uri="{FF2B5EF4-FFF2-40B4-BE49-F238E27FC236}">
                    <a16:creationId xmlns:a16="http://schemas.microsoft.com/office/drawing/2014/main" id="{D41B11A9-D5B7-4543-A989-A284ECB2AFCA}"/>
                  </a:ext>
                </a:extLst>
              </p:cNvPr>
              <p:cNvSpPr/>
              <p:nvPr/>
            </p:nvSpPr>
            <p:spPr>
              <a:xfrm>
                <a:off x="516410" y="3666306"/>
                <a:ext cx="1100686" cy="300458"/>
              </a:xfrm>
              <a:prstGeom prst="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OS</a:t>
                </a:r>
              </a:p>
            </p:txBody>
          </p:sp>
          <p:sp>
            <p:nvSpPr>
              <p:cNvPr id="13" name="Rectangle 12">
                <a:extLst>
                  <a:ext uri="{FF2B5EF4-FFF2-40B4-BE49-F238E27FC236}">
                    <a16:creationId xmlns:a16="http://schemas.microsoft.com/office/drawing/2014/main" id="{8E98C36A-9CB7-4DD4-A0A3-97E238F4D283}"/>
                  </a:ext>
                </a:extLst>
              </p:cNvPr>
              <p:cNvSpPr/>
              <p:nvPr/>
            </p:nvSpPr>
            <p:spPr>
              <a:xfrm>
                <a:off x="516410" y="3278310"/>
                <a:ext cx="1100686" cy="30045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App</a:t>
                </a:r>
              </a:p>
            </p:txBody>
          </p:sp>
          <p:sp>
            <p:nvSpPr>
              <p:cNvPr id="14" name="Rectangle 13">
                <a:extLst>
                  <a:ext uri="{FF2B5EF4-FFF2-40B4-BE49-F238E27FC236}">
                    <a16:creationId xmlns:a16="http://schemas.microsoft.com/office/drawing/2014/main" id="{AF518402-75F7-4FB9-9054-FC4D21C953B2}"/>
                  </a:ext>
                </a:extLst>
              </p:cNvPr>
              <p:cNvSpPr/>
              <p:nvPr/>
            </p:nvSpPr>
            <p:spPr>
              <a:xfrm>
                <a:off x="2012601" y="3101659"/>
                <a:ext cx="1323610" cy="1243914"/>
              </a:xfrm>
              <a:prstGeom prst="rect">
                <a:avLst/>
              </a:prstGeom>
              <a:solidFill>
                <a:schemeClr val="accent5"/>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600" dirty="0">
                    <a:solidFill>
                      <a:srgbClr val="FFFFFF"/>
                    </a:solidFill>
                  </a:rPr>
                  <a:t>VM 2</a:t>
                </a:r>
              </a:p>
            </p:txBody>
          </p:sp>
          <p:sp>
            <p:nvSpPr>
              <p:cNvPr id="15" name="Rectangle 14">
                <a:extLst>
                  <a:ext uri="{FF2B5EF4-FFF2-40B4-BE49-F238E27FC236}">
                    <a16:creationId xmlns:a16="http://schemas.microsoft.com/office/drawing/2014/main" id="{5B37A7D9-2344-4782-A088-1A526F5E8E80}"/>
                  </a:ext>
                </a:extLst>
              </p:cNvPr>
              <p:cNvSpPr/>
              <p:nvPr/>
            </p:nvSpPr>
            <p:spPr>
              <a:xfrm>
                <a:off x="2124063" y="3661952"/>
                <a:ext cx="1100686" cy="300458"/>
              </a:xfrm>
              <a:prstGeom prst="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OS</a:t>
                </a:r>
              </a:p>
            </p:txBody>
          </p:sp>
          <p:sp>
            <p:nvSpPr>
              <p:cNvPr id="16" name="Rectangle 15">
                <a:extLst>
                  <a:ext uri="{FF2B5EF4-FFF2-40B4-BE49-F238E27FC236}">
                    <a16:creationId xmlns:a16="http://schemas.microsoft.com/office/drawing/2014/main" id="{4EE2F62D-C133-4C29-9CA0-A03514B2AE86}"/>
                  </a:ext>
                </a:extLst>
              </p:cNvPr>
              <p:cNvSpPr/>
              <p:nvPr/>
            </p:nvSpPr>
            <p:spPr>
              <a:xfrm>
                <a:off x="2124063" y="3273956"/>
                <a:ext cx="1100686" cy="30045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App</a:t>
                </a:r>
              </a:p>
            </p:txBody>
          </p:sp>
        </p:grpSp>
        <p:sp>
          <p:nvSpPr>
            <p:cNvPr id="8" name="TextBox 7">
              <a:extLst>
                <a:ext uri="{FF2B5EF4-FFF2-40B4-BE49-F238E27FC236}">
                  <a16:creationId xmlns:a16="http://schemas.microsoft.com/office/drawing/2014/main" id="{6821A26C-39F7-4EEE-BDDB-C9A996F3963E}"/>
                </a:ext>
              </a:extLst>
            </p:cNvPr>
            <p:cNvSpPr txBox="1"/>
            <p:nvPr/>
          </p:nvSpPr>
          <p:spPr>
            <a:xfrm>
              <a:off x="404512" y="5418838"/>
              <a:ext cx="2954132" cy="670362"/>
            </a:xfrm>
            <a:prstGeom prst="rect">
              <a:avLst/>
            </a:prstGeom>
            <a:noFill/>
          </p:spPr>
          <p:txBody>
            <a:bodyPr wrap="square" lIns="0" tIns="0" rIns="0" bIns="0" rtlCol="0" anchor="t">
              <a:noAutofit/>
            </a:bodyPr>
            <a:lstStyle/>
            <a:p>
              <a:pPr algn="ctr">
                <a:lnSpc>
                  <a:spcPct val="90000"/>
                </a:lnSpc>
              </a:pPr>
              <a:r>
                <a:rPr lang="en-US" sz="2000" b="1" dirty="0">
                  <a:solidFill>
                    <a:srgbClr val="5F5F5F"/>
                  </a:solidFill>
                </a:rPr>
                <a:t>Hardware Virtualization</a:t>
              </a:r>
            </a:p>
          </p:txBody>
        </p:sp>
      </p:grpSp>
      <p:grpSp>
        <p:nvGrpSpPr>
          <p:cNvPr id="17" name="Group 16">
            <a:extLst>
              <a:ext uri="{FF2B5EF4-FFF2-40B4-BE49-F238E27FC236}">
                <a16:creationId xmlns:a16="http://schemas.microsoft.com/office/drawing/2014/main" id="{2D252DEA-D429-4BBE-B821-A1A806AF30CA}"/>
              </a:ext>
            </a:extLst>
          </p:cNvPr>
          <p:cNvGrpSpPr/>
          <p:nvPr/>
        </p:nvGrpSpPr>
        <p:grpSpPr>
          <a:xfrm>
            <a:off x="3526731" y="2036735"/>
            <a:ext cx="2626526" cy="4264999"/>
            <a:chOff x="3811287" y="2592207"/>
            <a:chExt cx="2924005" cy="3496993"/>
          </a:xfrm>
        </p:grpSpPr>
        <p:grpSp>
          <p:nvGrpSpPr>
            <p:cNvPr id="18" name="Group 17">
              <a:extLst>
                <a:ext uri="{FF2B5EF4-FFF2-40B4-BE49-F238E27FC236}">
                  <a16:creationId xmlns:a16="http://schemas.microsoft.com/office/drawing/2014/main" id="{1DB7D8E4-2A8E-4C38-817F-9EE52AAF4F98}"/>
                </a:ext>
              </a:extLst>
            </p:cNvPr>
            <p:cNvGrpSpPr/>
            <p:nvPr/>
          </p:nvGrpSpPr>
          <p:grpSpPr>
            <a:xfrm>
              <a:off x="3811287" y="2592207"/>
              <a:ext cx="2924005" cy="2693904"/>
              <a:chOff x="3817092" y="2592207"/>
              <a:chExt cx="2924005" cy="2693904"/>
            </a:xfrm>
          </p:grpSpPr>
          <p:sp>
            <p:nvSpPr>
              <p:cNvPr id="20" name="Rectangle 19">
                <a:extLst>
                  <a:ext uri="{FF2B5EF4-FFF2-40B4-BE49-F238E27FC236}">
                    <a16:creationId xmlns:a16="http://schemas.microsoft.com/office/drawing/2014/main" id="{A338504B-D95B-4524-A202-A3AAD588B352}"/>
                  </a:ext>
                </a:extLst>
              </p:cNvPr>
              <p:cNvSpPr/>
              <p:nvPr/>
            </p:nvSpPr>
            <p:spPr>
              <a:xfrm>
                <a:off x="3817092" y="4933414"/>
                <a:ext cx="2922553" cy="352697"/>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Hardware</a:t>
                </a:r>
              </a:p>
            </p:txBody>
          </p:sp>
          <p:sp>
            <p:nvSpPr>
              <p:cNvPr id="21" name="Rectangle 20">
                <a:extLst>
                  <a:ext uri="{FF2B5EF4-FFF2-40B4-BE49-F238E27FC236}">
                    <a16:creationId xmlns:a16="http://schemas.microsoft.com/office/drawing/2014/main" id="{91490615-D484-4F65-B5C0-43E0304B0E65}"/>
                  </a:ext>
                </a:extLst>
              </p:cNvPr>
              <p:cNvSpPr/>
              <p:nvPr/>
            </p:nvSpPr>
            <p:spPr>
              <a:xfrm>
                <a:off x="3817092" y="4458797"/>
                <a:ext cx="2922553" cy="352697"/>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Operating System</a:t>
                </a:r>
              </a:p>
            </p:txBody>
          </p:sp>
          <p:sp>
            <p:nvSpPr>
              <p:cNvPr id="22" name="Rectangle 21">
                <a:extLst>
                  <a:ext uri="{FF2B5EF4-FFF2-40B4-BE49-F238E27FC236}">
                    <a16:creationId xmlns:a16="http://schemas.microsoft.com/office/drawing/2014/main" id="{66C7C861-ED6B-4E22-824E-4EE7A6D182E3}"/>
                  </a:ext>
                </a:extLst>
              </p:cNvPr>
              <p:cNvSpPr/>
              <p:nvPr/>
            </p:nvSpPr>
            <p:spPr>
              <a:xfrm>
                <a:off x="3818544" y="3984180"/>
                <a:ext cx="2922553" cy="352697"/>
              </a:xfrm>
              <a:prstGeom prst="rect">
                <a:avLst/>
              </a:prstGeom>
              <a:solidFill>
                <a:schemeClr val="accent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Hypervisor</a:t>
                </a:r>
              </a:p>
            </p:txBody>
          </p:sp>
          <p:sp>
            <p:nvSpPr>
              <p:cNvPr id="23" name="Rectangle 22">
                <a:extLst>
                  <a:ext uri="{FF2B5EF4-FFF2-40B4-BE49-F238E27FC236}">
                    <a16:creationId xmlns:a16="http://schemas.microsoft.com/office/drawing/2014/main" id="{9774F921-08E0-4FC2-B6FD-213011BCD260}"/>
                  </a:ext>
                </a:extLst>
              </p:cNvPr>
              <p:cNvSpPr/>
              <p:nvPr/>
            </p:nvSpPr>
            <p:spPr>
              <a:xfrm>
                <a:off x="3831607" y="2592207"/>
                <a:ext cx="1323610" cy="1243914"/>
              </a:xfrm>
              <a:prstGeom prst="rect">
                <a:avLst/>
              </a:prstGeom>
              <a:solidFill>
                <a:schemeClr val="accent5"/>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600" dirty="0">
                    <a:solidFill>
                      <a:srgbClr val="FFFFFF"/>
                    </a:solidFill>
                  </a:rPr>
                  <a:t>VM 1</a:t>
                </a:r>
              </a:p>
            </p:txBody>
          </p:sp>
          <p:sp>
            <p:nvSpPr>
              <p:cNvPr id="24" name="Rectangle 23">
                <a:extLst>
                  <a:ext uri="{FF2B5EF4-FFF2-40B4-BE49-F238E27FC236}">
                    <a16:creationId xmlns:a16="http://schemas.microsoft.com/office/drawing/2014/main" id="{55315D0E-3764-493A-AAB7-1564E9EF5F7C}"/>
                  </a:ext>
                </a:extLst>
              </p:cNvPr>
              <p:cNvSpPr/>
              <p:nvPr/>
            </p:nvSpPr>
            <p:spPr>
              <a:xfrm>
                <a:off x="3943069" y="3152500"/>
                <a:ext cx="1100686" cy="300458"/>
              </a:xfrm>
              <a:prstGeom prst="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OS</a:t>
                </a:r>
              </a:p>
            </p:txBody>
          </p:sp>
          <p:sp>
            <p:nvSpPr>
              <p:cNvPr id="25" name="Rectangle 24">
                <a:extLst>
                  <a:ext uri="{FF2B5EF4-FFF2-40B4-BE49-F238E27FC236}">
                    <a16:creationId xmlns:a16="http://schemas.microsoft.com/office/drawing/2014/main" id="{5B2A162B-057E-4919-AACC-7C21DF1366B6}"/>
                  </a:ext>
                </a:extLst>
              </p:cNvPr>
              <p:cNvSpPr/>
              <p:nvPr/>
            </p:nvSpPr>
            <p:spPr>
              <a:xfrm>
                <a:off x="3943069" y="2764504"/>
                <a:ext cx="1100686" cy="30045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App</a:t>
                </a:r>
              </a:p>
            </p:txBody>
          </p:sp>
          <p:sp>
            <p:nvSpPr>
              <p:cNvPr id="26" name="Rectangle 25">
                <a:extLst>
                  <a:ext uri="{FF2B5EF4-FFF2-40B4-BE49-F238E27FC236}">
                    <a16:creationId xmlns:a16="http://schemas.microsoft.com/office/drawing/2014/main" id="{B1955238-B2F7-4FDA-8CB1-2AB1A6D6D0A2}"/>
                  </a:ext>
                </a:extLst>
              </p:cNvPr>
              <p:cNvSpPr/>
              <p:nvPr/>
            </p:nvSpPr>
            <p:spPr>
              <a:xfrm>
                <a:off x="5417487" y="2592207"/>
                <a:ext cx="1323610" cy="1243914"/>
              </a:xfrm>
              <a:prstGeom prst="rect">
                <a:avLst/>
              </a:prstGeom>
              <a:solidFill>
                <a:schemeClr val="accent5"/>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600" dirty="0">
                    <a:solidFill>
                      <a:srgbClr val="FFFFFF"/>
                    </a:solidFill>
                  </a:rPr>
                  <a:t>VM 2</a:t>
                </a:r>
              </a:p>
            </p:txBody>
          </p:sp>
          <p:sp>
            <p:nvSpPr>
              <p:cNvPr id="27" name="Rectangle 26">
                <a:extLst>
                  <a:ext uri="{FF2B5EF4-FFF2-40B4-BE49-F238E27FC236}">
                    <a16:creationId xmlns:a16="http://schemas.microsoft.com/office/drawing/2014/main" id="{CFA35130-7309-4BCF-A881-22F74747B196}"/>
                  </a:ext>
                </a:extLst>
              </p:cNvPr>
              <p:cNvSpPr/>
              <p:nvPr/>
            </p:nvSpPr>
            <p:spPr>
              <a:xfrm>
                <a:off x="5528949" y="3148146"/>
                <a:ext cx="1100686" cy="300458"/>
              </a:xfrm>
              <a:prstGeom prst="rect">
                <a:avLst/>
              </a:prstGeom>
              <a:solidFill>
                <a:schemeClr val="accent3"/>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OS</a:t>
                </a:r>
              </a:p>
            </p:txBody>
          </p:sp>
          <p:sp>
            <p:nvSpPr>
              <p:cNvPr id="28" name="Rectangle 27">
                <a:extLst>
                  <a:ext uri="{FF2B5EF4-FFF2-40B4-BE49-F238E27FC236}">
                    <a16:creationId xmlns:a16="http://schemas.microsoft.com/office/drawing/2014/main" id="{F50F3014-196E-4461-BC4A-543EFCC198C2}"/>
                  </a:ext>
                </a:extLst>
              </p:cNvPr>
              <p:cNvSpPr/>
              <p:nvPr/>
            </p:nvSpPr>
            <p:spPr>
              <a:xfrm>
                <a:off x="5528949" y="2760150"/>
                <a:ext cx="1100686" cy="30045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App</a:t>
                </a:r>
              </a:p>
            </p:txBody>
          </p:sp>
        </p:grpSp>
        <p:sp>
          <p:nvSpPr>
            <p:cNvPr id="19" name="TextBox 18">
              <a:extLst>
                <a:ext uri="{FF2B5EF4-FFF2-40B4-BE49-F238E27FC236}">
                  <a16:creationId xmlns:a16="http://schemas.microsoft.com/office/drawing/2014/main" id="{1141F6ED-7F7C-4456-8D5A-776D786C4036}"/>
                </a:ext>
              </a:extLst>
            </p:cNvPr>
            <p:cNvSpPr txBox="1"/>
            <p:nvPr/>
          </p:nvSpPr>
          <p:spPr>
            <a:xfrm>
              <a:off x="4038849" y="5418838"/>
              <a:ext cx="2468880" cy="670362"/>
            </a:xfrm>
            <a:prstGeom prst="rect">
              <a:avLst/>
            </a:prstGeom>
            <a:noFill/>
          </p:spPr>
          <p:txBody>
            <a:bodyPr wrap="square" lIns="0" tIns="0" rIns="0" bIns="0" rtlCol="0" anchor="t">
              <a:noAutofit/>
            </a:bodyPr>
            <a:lstStyle/>
            <a:p>
              <a:pPr algn="ctr">
                <a:lnSpc>
                  <a:spcPct val="90000"/>
                </a:lnSpc>
              </a:pPr>
              <a:r>
                <a:rPr lang="en-US" sz="2000" b="1" dirty="0">
                  <a:solidFill>
                    <a:srgbClr val="5F5F5F"/>
                  </a:solidFill>
                </a:rPr>
                <a:t>Para-virtualization</a:t>
              </a:r>
            </a:p>
          </p:txBody>
        </p:sp>
      </p:grpSp>
      <p:grpSp>
        <p:nvGrpSpPr>
          <p:cNvPr id="29" name="Group 28">
            <a:extLst>
              <a:ext uri="{FF2B5EF4-FFF2-40B4-BE49-F238E27FC236}">
                <a16:creationId xmlns:a16="http://schemas.microsoft.com/office/drawing/2014/main" id="{5172090F-6D15-495B-89BA-79CFB3CCA816}"/>
              </a:ext>
            </a:extLst>
          </p:cNvPr>
          <p:cNvGrpSpPr/>
          <p:nvPr/>
        </p:nvGrpSpPr>
        <p:grpSpPr>
          <a:xfrm>
            <a:off x="6346198" y="2886680"/>
            <a:ext cx="2625222" cy="3415028"/>
            <a:chOff x="7227229" y="3289114"/>
            <a:chExt cx="2922553" cy="2800086"/>
          </a:xfrm>
        </p:grpSpPr>
        <p:grpSp>
          <p:nvGrpSpPr>
            <p:cNvPr id="30" name="Group 29">
              <a:extLst>
                <a:ext uri="{FF2B5EF4-FFF2-40B4-BE49-F238E27FC236}">
                  <a16:creationId xmlns:a16="http://schemas.microsoft.com/office/drawing/2014/main" id="{A76FEBD5-AC48-46FB-892E-959444D6D304}"/>
                </a:ext>
              </a:extLst>
            </p:cNvPr>
            <p:cNvGrpSpPr/>
            <p:nvPr/>
          </p:nvGrpSpPr>
          <p:grpSpPr>
            <a:xfrm>
              <a:off x="7227229" y="3289114"/>
              <a:ext cx="2922553" cy="1981686"/>
              <a:chOff x="7244645" y="3289114"/>
              <a:chExt cx="2922553" cy="1981686"/>
            </a:xfrm>
          </p:grpSpPr>
          <p:sp>
            <p:nvSpPr>
              <p:cNvPr id="32" name="Rectangle 31">
                <a:extLst>
                  <a:ext uri="{FF2B5EF4-FFF2-40B4-BE49-F238E27FC236}">
                    <a16:creationId xmlns:a16="http://schemas.microsoft.com/office/drawing/2014/main" id="{E7189302-4B54-4F9D-BE47-20F41CB0C7CF}"/>
                  </a:ext>
                </a:extLst>
              </p:cNvPr>
              <p:cNvSpPr/>
              <p:nvPr/>
            </p:nvSpPr>
            <p:spPr>
              <a:xfrm>
                <a:off x="7244645" y="4918103"/>
                <a:ext cx="2922553" cy="352697"/>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Hardware</a:t>
                </a:r>
              </a:p>
            </p:txBody>
          </p:sp>
          <p:sp>
            <p:nvSpPr>
              <p:cNvPr id="33" name="Rectangle 32">
                <a:extLst>
                  <a:ext uri="{FF2B5EF4-FFF2-40B4-BE49-F238E27FC236}">
                    <a16:creationId xmlns:a16="http://schemas.microsoft.com/office/drawing/2014/main" id="{131570EA-9B8F-435D-98D6-A3711BAADD5D}"/>
                  </a:ext>
                </a:extLst>
              </p:cNvPr>
              <p:cNvSpPr/>
              <p:nvPr/>
            </p:nvSpPr>
            <p:spPr>
              <a:xfrm>
                <a:off x="7244645" y="4452195"/>
                <a:ext cx="2922553" cy="352697"/>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Operating System</a:t>
                </a:r>
              </a:p>
            </p:txBody>
          </p:sp>
          <p:sp>
            <p:nvSpPr>
              <p:cNvPr id="34" name="Rectangle 33">
                <a:extLst>
                  <a:ext uri="{FF2B5EF4-FFF2-40B4-BE49-F238E27FC236}">
                    <a16:creationId xmlns:a16="http://schemas.microsoft.com/office/drawing/2014/main" id="{15B9C795-8135-492A-927E-A8FD9B1648BE}"/>
                  </a:ext>
                </a:extLst>
              </p:cNvPr>
              <p:cNvSpPr/>
              <p:nvPr/>
            </p:nvSpPr>
            <p:spPr>
              <a:xfrm>
                <a:off x="7249000" y="3289114"/>
                <a:ext cx="1323610" cy="789304"/>
              </a:xfrm>
              <a:prstGeom prst="rect">
                <a:avLst/>
              </a:prstGeom>
              <a:solidFill>
                <a:schemeClr val="accent5"/>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600" dirty="0">
                    <a:solidFill>
                      <a:srgbClr val="FFFFFF"/>
                    </a:solidFill>
                  </a:rPr>
                  <a:t>Container 1</a:t>
                </a:r>
              </a:p>
            </p:txBody>
          </p:sp>
          <p:sp>
            <p:nvSpPr>
              <p:cNvPr id="35" name="Rectangle 34">
                <a:extLst>
                  <a:ext uri="{FF2B5EF4-FFF2-40B4-BE49-F238E27FC236}">
                    <a16:creationId xmlns:a16="http://schemas.microsoft.com/office/drawing/2014/main" id="{A78938C2-6B1C-443A-B577-CE5697808D99}"/>
                  </a:ext>
                </a:extLst>
              </p:cNvPr>
              <p:cNvSpPr/>
              <p:nvPr/>
            </p:nvSpPr>
            <p:spPr>
              <a:xfrm>
                <a:off x="7360462" y="3443163"/>
                <a:ext cx="1100686" cy="30045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App</a:t>
                </a:r>
              </a:p>
            </p:txBody>
          </p:sp>
          <p:sp>
            <p:nvSpPr>
              <p:cNvPr id="36" name="Rectangle 35">
                <a:extLst>
                  <a:ext uri="{FF2B5EF4-FFF2-40B4-BE49-F238E27FC236}">
                    <a16:creationId xmlns:a16="http://schemas.microsoft.com/office/drawing/2014/main" id="{8198C39E-C11A-428A-914B-12A2A01E0230}"/>
                  </a:ext>
                </a:extLst>
              </p:cNvPr>
              <p:cNvSpPr/>
              <p:nvPr/>
            </p:nvSpPr>
            <p:spPr>
              <a:xfrm>
                <a:off x="8810752" y="3289114"/>
                <a:ext cx="1323610" cy="789304"/>
              </a:xfrm>
              <a:prstGeom prst="rect">
                <a:avLst/>
              </a:prstGeom>
              <a:solidFill>
                <a:schemeClr val="accent5"/>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600" dirty="0">
                    <a:solidFill>
                      <a:srgbClr val="FFFFFF"/>
                    </a:solidFill>
                  </a:rPr>
                  <a:t>Container 2</a:t>
                </a:r>
              </a:p>
            </p:txBody>
          </p:sp>
          <p:sp>
            <p:nvSpPr>
              <p:cNvPr id="37" name="Rectangle 36">
                <a:extLst>
                  <a:ext uri="{FF2B5EF4-FFF2-40B4-BE49-F238E27FC236}">
                    <a16:creationId xmlns:a16="http://schemas.microsoft.com/office/drawing/2014/main" id="{A38E03F6-B9C8-4F9E-8CDB-3DCCFB471424}"/>
                  </a:ext>
                </a:extLst>
              </p:cNvPr>
              <p:cNvSpPr/>
              <p:nvPr/>
            </p:nvSpPr>
            <p:spPr>
              <a:xfrm>
                <a:off x="8922213" y="3438809"/>
                <a:ext cx="1100686" cy="300458"/>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rPr>
                  <a:t>App</a:t>
                </a:r>
              </a:p>
            </p:txBody>
          </p:sp>
        </p:grpSp>
        <p:sp>
          <p:nvSpPr>
            <p:cNvPr id="31" name="TextBox 30">
              <a:extLst>
                <a:ext uri="{FF2B5EF4-FFF2-40B4-BE49-F238E27FC236}">
                  <a16:creationId xmlns:a16="http://schemas.microsoft.com/office/drawing/2014/main" id="{B52C67B9-EF6B-45CE-9DA1-AC4940DE06EA}"/>
                </a:ext>
              </a:extLst>
            </p:cNvPr>
            <p:cNvSpPr txBox="1"/>
            <p:nvPr/>
          </p:nvSpPr>
          <p:spPr>
            <a:xfrm>
              <a:off x="7454065" y="5418838"/>
              <a:ext cx="2468880" cy="670362"/>
            </a:xfrm>
            <a:prstGeom prst="rect">
              <a:avLst/>
            </a:prstGeom>
            <a:noFill/>
          </p:spPr>
          <p:txBody>
            <a:bodyPr wrap="square" lIns="0" tIns="0" rIns="0" bIns="0" rtlCol="0" anchor="t">
              <a:noAutofit/>
            </a:bodyPr>
            <a:lstStyle/>
            <a:p>
              <a:pPr algn="ctr">
                <a:lnSpc>
                  <a:spcPct val="90000"/>
                </a:lnSpc>
              </a:pPr>
              <a:r>
                <a:rPr lang="en-US" sz="2000" b="1" dirty="0">
                  <a:solidFill>
                    <a:srgbClr val="5F5F5F"/>
                  </a:solidFill>
                </a:rPr>
                <a:t>Containers</a:t>
              </a:r>
            </a:p>
          </p:txBody>
        </p:sp>
      </p:grpSp>
      <p:cxnSp>
        <p:nvCxnSpPr>
          <p:cNvPr id="38" name="Straight Connector 37">
            <a:extLst>
              <a:ext uri="{FF2B5EF4-FFF2-40B4-BE49-F238E27FC236}">
                <a16:creationId xmlns:a16="http://schemas.microsoft.com/office/drawing/2014/main" id="{89B49076-C987-4CDD-8CF7-A34F48EAB1C5}"/>
              </a:ext>
            </a:extLst>
          </p:cNvPr>
          <p:cNvCxnSpPr/>
          <p:nvPr/>
        </p:nvCxnSpPr>
        <p:spPr>
          <a:xfrm>
            <a:off x="3428254" y="1972707"/>
            <a:ext cx="0" cy="4254380"/>
          </a:xfrm>
          <a:prstGeom prst="line">
            <a:avLst/>
          </a:prstGeom>
          <a:ln w="19050">
            <a:solidFill>
              <a:schemeClr val="bg1">
                <a:lumMod val="8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2B94BC-33A1-4B3E-B5B0-4955B97FF3F0}"/>
              </a:ext>
            </a:extLst>
          </p:cNvPr>
          <p:cNvCxnSpPr/>
          <p:nvPr/>
        </p:nvCxnSpPr>
        <p:spPr>
          <a:xfrm>
            <a:off x="6250828" y="1971981"/>
            <a:ext cx="0" cy="4254380"/>
          </a:xfrm>
          <a:prstGeom prst="line">
            <a:avLst/>
          </a:prstGeom>
          <a:ln w="19050">
            <a:solidFill>
              <a:schemeClr val="bg1">
                <a:lumMod val="8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2C6C508-857E-4625-90D7-FEB02005EB91}"/>
              </a:ext>
            </a:extLst>
          </p:cNvPr>
          <p:cNvCxnSpPr/>
          <p:nvPr/>
        </p:nvCxnSpPr>
        <p:spPr>
          <a:xfrm>
            <a:off x="693817" y="5424725"/>
            <a:ext cx="8277614" cy="0"/>
          </a:xfrm>
          <a:prstGeom prst="line">
            <a:avLst/>
          </a:prstGeom>
          <a:ln w="19050">
            <a:solidFill>
              <a:srgbClr val="D9D9D9"/>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43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wipe(down)">
                                      <p:cBhvr>
                                        <p:cTn id="7" dur="500"/>
                                        <p:tgtEl>
                                          <p:spTgt spid="41">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animEffect transition="in" filter="wipe(down)">
                                      <p:cBhvr>
                                        <p:cTn id="11" dur="500"/>
                                        <p:tgtEl>
                                          <p:spTgt spid="41">
                                            <p:txEl>
                                              <p:pRg st="1" end="1"/>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animEffect transition="in" filter="wipe(down)">
                                      <p:cBhvr>
                                        <p:cTn id="15" dur="500"/>
                                        <p:tgtEl>
                                          <p:spTgt spid="41">
                                            <p:txEl>
                                              <p:pRg st="2" end="2"/>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1">
                                            <p:txEl>
                                              <p:pRg st="3" end="3"/>
                                            </p:txEl>
                                          </p:spTgt>
                                        </p:tgtEl>
                                        <p:attrNameLst>
                                          <p:attrName>style.visibility</p:attrName>
                                        </p:attrNameLst>
                                      </p:cBhvr>
                                      <p:to>
                                        <p:strVal val="visible"/>
                                      </p:to>
                                    </p:set>
                                    <p:animEffect transition="in" filter="wipe(down)">
                                      <p:cBhvr>
                                        <p:cTn id="19" dur="500"/>
                                        <p:tgtEl>
                                          <p:spTgt spid="41">
                                            <p:txEl>
                                              <p:pRg st="3" end="3"/>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animEffect transition="in" filter="wipe(down)">
                                      <p:cBhvr>
                                        <p:cTn id="23" dur="500"/>
                                        <p:tgtEl>
                                          <p:spTgt spid="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C525F-6003-4701-B260-06AB5FE4F6F1}"/>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E6DD1BFC-1608-1F4F-A643-ED547C82824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16ADE84-3FAA-4DBB-AB93-BC5611D8D0FB}"/>
              </a:ext>
            </a:extLst>
          </p:cNvPr>
          <p:cNvSpPr>
            <a:spLocks noGrp="1"/>
          </p:cNvSpPr>
          <p:nvPr>
            <p:ph type="ftr" sz="quarter" idx="11"/>
          </p:nvPr>
        </p:nvSpPr>
        <p:spPr/>
        <p:txBody>
          <a:bodyPr/>
          <a:lstStyle/>
          <a:p>
            <a:r>
              <a:rPr lang="en-US" sz="800"/>
              <a:t>Copyright © 2019 Oracle and/or its affiliates.</a:t>
            </a:r>
            <a:endParaRPr lang="en-US" sz="800" dirty="0"/>
          </a:p>
        </p:txBody>
      </p:sp>
      <p:graphicFrame>
        <p:nvGraphicFramePr>
          <p:cNvPr id="5" name="Diagram 4">
            <a:extLst>
              <a:ext uri="{FF2B5EF4-FFF2-40B4-BE49-F238E27FC236}">
                <a16:creationId xmlns:a16="http://schemas.microsoft.com/office/drawing/2014/main" id="{B57DF131-6D18-4362-80B4-0DB0021C9094}"/>
              </a:ext>
            </a:extLst>
          </p:cNvPr>
          <p:cNvGraphicFramePr/>
          <p:nvPr>
            <p:extLst>
              <p:ext uri="{D42A27DB-BD31-4B8C-83A1-F6EECF244321}">
                <p14:modId xmlns:p14="http://schemas.microsoft.com/office/powerpoint/2010/main" val="1601953212"/>
              </p:ext>
            </p:extLst>
          </p:nvPr>
        </p:nvGraphicFramePr>
        <p:xfrm>
          <a:off x="813485" y="1690692"/>
          <a:ext cx="10970169" cy="4541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7339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dirty="0" err="1" smtClean="0">
            <a:latin typeface="Oracle Sans Light" panose="020B0403020204020204" pitchFamily="34" charset="0"/>
            <a:cs typeface="Oracle Sans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cle OOW19 2">
      <a:dk1>
        <a:srgbClr val="413636"/>
      </a:dk1>
      <a:lt1>
        <a:srgbClr val="FFFFFF"/>
      </a:lt1>
      <a:dk2>
        <a:srgbClr val="413636"/>
      </a:dk2>
      <a:lt2>
        <a:srgbClr val="E0E2E1"/>
      </a:lt2>
      <a:accent1>
        <a:srgbClr val="E05039"/>
      </a:accent1>
      <a:accent2>
        <a:srgbClr val="F5B642"/>
      </a:accent2>
      <a:accent3>
        <a:srgbClr val="6487A3"/>
      </a:accent3>
      <a:accent4>
        <a:srgbClr val="749C6C"/>
      </a:accent4>
      <a:accent5>
        <a:srgbClr val="006E43"/>
      </a:accent5>
      <a:accent6>
        <a:srgbClr val="4B4540"/>
      </a:accent6>
      <a:hlink>
        <a:srgbClr val="9DBEC4"/>
      </a:hlink>
      <a:folHlink>
        <a:srgbClr val="F5B64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6631</TotalTime>
  <Words>3570</Words>
  <Application>Microsoft Macintosh PowerPoint</Application>
  <PresentationFormat>Widescreen</PresentationFormat>
  <Paragraphs>621</Paragraphs>
  <Slides>41</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medium-content-serif-font</vt:lpstr>
      <vt:lpstr>Arial</vt:lpstr>
      <vt:lpstr>Calibri</vt:lpstr>
      <vt:lpstr>Consolas</vt:lpstr>
      <vt:lpstr>Georgia</vt:lpstr>
      <vt:lpstr>Oracle Sans</vt:lpstr>
      <vt:lpstr>Oracle Sans Extra Bold</vt:lpstr>
      <vt:lpstr>Oracle Sans Light</vt:lpstr>
      <vt:lpstr>Segoe Print</vt:lpstr>
      <vt:lpstr>Office Theme</vt:lpstr>
      <vt:lpstr>1_Office Theme</vt:lpstr>
      <vt:lpstr>Introduction to Docker and Kubernetes</vt:lpstr>
      <vt:lpstr>PowerPoint Presentation</vt:lpstr>
      <vt:lpstr>PowerPoint Presentation</vt:lpstr>
      <vt:lpstr>Approach for This Presentation</vt:lpstr>
      <vt:lpstr>Approach for This Presentation</vt:lpstr>
      <vt:lpstr>Introduction</vt:lpstr>
      <vt:lpstr>History of Containers</vt:lpstr>
      <vt:lpstr>How is it different to Virtual Machines?</vt:lpstr>
      <vt:lpstr>Use Cases</vt:lpstr>
      <vt:lpstr>Architecture</vt:lpstr>
      <vt:lpstr>Docker Hub</vt:lpstr>
      <vt:lpstr>Dockerfile </vt:lpstr>
      <vt:lpstr>Simple commands to docker build and run</vt:lpstr>
      <vt:lpstr>Approach for This Presentation</vt:lpstr>
      <vt:lpstr>Introduction – Why Orchestrator?</vt:lpstr>
      <vt:lpstr>Kubernetes</vt:lpstr>
      <vt:lpstr>Kubernetes Landscape</vt:lpstr>
      <vt:lpstr>Kubernetes Architecture</vt:lpstr>
      <vt:lpstr>Kubernetes Architecture</vt:lpstr>
      <vt:lpstr>Kubernetes Architecture</vt:lpstr>
      <vt:lpstr>Kubernetes Architecture</vt:lpstr>
      <vt:lpstr>Kubernetes Architecture</vt:lpstr>
      <vt:lpstr>Kubernetes Architecture</vt:lpstr>
      <vt:lpstr>Kubernetes Architecture</vt:lpstr>
      <vt:lpstr>Kubernetes Architecture</vt:lpstr>
      <vt:lpstr>Kubernetes Architecture</vt:lpstr>
      <vt:lpstr>Kubernetes Architecture</vt:lpstr>
      <vt:lpstr>Kubernetes Architecture</vt:lpstr>
      <vt:lpstr>Namespace</vt:lpstr>
      <vt:lpstr>Labels</vt:lpstr>
      <vt:lpstr>Pod</vt:lpstr>
      <vt:lpstr>Replicaset</vt:lpstr>
      <vt:lpstr>Service</vt:lpstr>
      <vt:lpstr>Deployment</vt:lpstr>
      <vt:lpstr>ConfigMap</vt:lpstr>
      <vt:lpstr>Secret</vt:lpstr>
      <vt:lpstr>Ingress</vt:lpstr>
      <vt:lpstr>Helm</vt:lpstr>
      <vt:lpstr>Summary – The levels of abstraction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 and Kubernetes</dc:title>
  <dc:creator>Siva Rama Krishna Chunduru</dc:creator>
  <cp:lastModifiedBy>yangdavid</cp:lastModifiedBy>
  <cp:revision>182</cp:revision>
  <dcterms:created xsi:type="dcterms:W3CDTF">2019-11-22T11:29:31Z</dcterms:created>
  <dcterms:modified xsi:type="dcterms:W3CDTF">2020-03-10T05:54:36Z</dcterms:modified>
</cp:coreProperties>
</file>